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808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954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287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612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71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274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97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457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62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78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78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FFC19-4E54-4ADD-9B61-427D68BD612B}" type="datetimeFigureOut">
              <a:rPr lang="he-IL" smtClean="0"/>
              <a:t>י'/טבת/תשפ"ה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DCFD-2676-4783-A7B2-A1DAD9A515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454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2757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</a:rPr>
              <a:t>מנגנוני הגנה לפי פרויד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/>
          </a:bodyPr>
          <a:lstStyle/>
          <a:p>
            <a:endParaRPr lang="he-IL" dirty="0"/>
          </a:p>
          <a:p>
            <a:r>
              <a:rPr lang="he-IL" sz="3000" b="1" dirty="0"/>
              <a:t>מנגנוני</a:t>
            </a:r>
            <a:r>
              <a:rPr lang="he-IL" b="1" dirty="0"/>
              <a:t> </a:t>
            </a:r>
            <a:r>
              <a:rPr lang="he-IL" sz="3000" b="1" dirty="0"/>
              <a:t>הגנה בתיאוריה הפסיכואנליטית של זיגמונד פרויד.</a:t>
            </a:r>
          </a:p>
          <a:p>
            <a:endParaRPr lang="he-IL" b="1" dirty="0"/>
          </a:p>
          <a:p>
            <a:r>
              <a:rPr lang="he-IL" sz="3000" b="1" dirty="0"/>
              <a:t>כיתה: י"א </a:t>
            </a:r>
          </a:p>
          <a:p>
            <a:endParaRPr lang="he-IL" sz="3000" b="1" dirty="0"/>
          </a:p>
          <a:p>
            <a:r>
              <a:rPr lang="he-IL" sz="3000" b="1" dirty="0"/>
              <a:t>מורה מלמדת : סמר ח'ליף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2049" name="תמונה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" t="1889" r="754" b="14896"/>
          <a:stretch>
            <a:fillRect/>
          </a:stretch>
        </p:blipFill>
        <p:spPr bwMode="auto">
          <a:xfrm>
            <a:off x="5593257" y="296863"/>
            <a:ext cx="1503363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88029" y="903000"/>
            <a:ext cx="856705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  <a:tab pos="58150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  <a:tab pos="58150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  <a:tab pos="58150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  <a:tab pos="58150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  <a:tab pos="58150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  <a:tab pos="58150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  <a:tab pos="58150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  <a:tab pos="58150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  <a:tab pos="58150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  <a:tab pos="5815013" algn="r"/>
              </a:tabLst>
            </a:pPr>
            <a:r>
              <a:rPr kumimoji="0" lang="he-IL" alt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תיכון טכנולוגי נעמת שפעם                             </a:t>
            </a:r>
            <a:r>
              <a:rPr kumimoji="0" lang="ar-SA" alt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ثانوية نعمت التكنولوجية شفا عمرو</a:t>
            </a:r>
            <a:endParaRPr kumimoji="0" lang="en-US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  <a:tab pos="5815013" algn="r"/>
              </a:tabLst>
            </a:pPr>
            <a:r>
              <a:rPr kumimoji="0" lang="he-IL" alt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סמל מוסד 278044                      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טל: 04-9501574 פקס: 15349501574</a:t>
            </a:r>
            <a:endParaRPr kumimoji="0" lang="en-US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  <a:tab pos="5815013" algn="r"/>
              </a:tabLst>
            </a:pPr>
            <a:r>
              <a:rPr kumimoji="0" lang="en-US" altLang="he-I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Email:</a:t>
            </a:r>
            <a:r>
              <a:rPr kumimoji="0" lang="en-US" altLang="he-I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shfaramschool@naamat.org.il</a:t>
            </a:r>
            <a:endParaRPr kumimoji="0" lang="en-US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  <a:tab pos="5815013" algn="r"/>
              </a:tabLst>
            </a:pPr>
            <a:endParaRPr kumimoji="0" lang="en-US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0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0"/>
            <a:ext cx="12289971" cy="684345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מהם מנגנוני הגנה?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/>
              <a:t>מנגנוני הגנה הם אסטרטגיות פסיכולוגיות שמפנים את הלחץ הנפשי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 הכאב או הקונפליקטים הפנימיים. פרויד הציע שהמנגנונים הללו נועדו 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להגן על האדם מפני תחושות קשות שהוא לא מסוגל להתמודד איתן 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באופן ישיר. מנגנונים אלו לא תמיד מודעים, והם עובדים ברקע.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</a:rPr>
              <a:t>הכחשה ( </a:t>
            </a:r>
            <a:r>
              <a:rPr lang="ar-JO" b="1" dirty="0">
                <a:solidFill>
                  <a:srgbClr val="FF0000"/>
                </a:solidFill>
              </a:rPr>
              <a:t>الانكار ) 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3000" b="1" dirty="0"/>
              <a:t>הכחשה היא מנגנון שבו אדם מתעלם או דוחה את המציאות הקשה או</a:t>
            </a:r>
          </a:p>
          <a:p>
            <a:pPr marL="0" indent="0">
              <a:buNone/>
            </a:pPr>
            <a:endParaRPr lang="he-IL" sz="3000" b="1" dirty="0"/>
          </a:p>
          <a:p>
            <a:pPr marL="0" indent="0">
              <a:buNone/>
            </a:pPr>
            <a:r>
              <a:rPr lang="he-IL" sz="3000" b="1" dirty="0"/>
              <a:t>המאתגרת. </a:t>
            </a:r>
          </a:p>
          <a:p>
            <a:pPr marL="0" indent="0">
              <a:buNone/>
            </a:pPr>
            <a:endParaRPr lang="he-IL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sz="3000" b="1" dirty="0">
                <a:solidFill>
                  <a:srgbClr val="FF0000"/>
                </a:solidFill>
              </a:rPr>
              <a:t>דוגמה:</a:t>
            </a:r>
            <a:r>
              <a:rPr lang="he-IL" sz="3000" b="1" dirty="0"/>
              <a:t> אדם שמפסיד עבודה ומסרב להאמין שהמצב אכן קרה.</a:t>
            </a:r>
          </a:p>
          <a:p>
            <a:pPr marL="0" indent="0">
              <a:buNone/>
            </a:pPr>
            <a:endParaRPr lang="he-IL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sz="3000" b="1" dirty="0">
                <a:solidFill>
                  <a:srgbClr val="FF0000"/>
                </a:solidFill>
              </a:rPr>
              <a:t>ההסבר:</a:t>
            </a:r>
            <a:r>
              <a:rPr lang="he-IL" sz="3000" b="1" dirty="0"/>
              <a:t> הכחשה מאפשרת לאדם להימנע מהתמודדות עם מציאות קשה</a:t>
            </a:r>
          </a:p>
          <a:p>
            <a:pPr marL="0" indent="0">
              <a:buNone/>
            </a:pPr>
            <a:endParaRPr lang="he-IL" sz="3000" b="1" dirty="0"/>
          </a:p>
          <a:p>
            <a:pPr marL="0" indent="0">
              <a:buNone/>
            </a:pPr>
            <a:r>
              <a:rPr lang="he-IL" sz="3000" b="1" dirty="0"/>
              <a:t> מדי.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9236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0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</a:rPr>
              <a:t>רציונליזציה ( </a:t>
            </a:r>
            <a:r>
              <a:rPr lang="ar-JO" b="1" dirty="0">
                <a:solidFill>
                  <a:srgbClr val="FF0000"/>
                </a:solidFill>
              </a:rPr>
              <a:t>التبرير )</a:t>
            </a:r>
            <a:r>
              <a:rPr lang="he-IL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/>
              <a:t>רציונליזציה היא יצירת הסברים או תירוצים למעשים או רגשות כדי להפוך 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אותם לנראים לגיטימיים.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>
                <a:solidFill>
                  <a:srgbClr val="FF0000"/>
                </a:solidFill>
              </a:rPr>
              <a:t>דוגמה: </a:t>
            </a:r>
            <a:r>
              <a:rPr lang="he-IL" b="1" dirty="0"/>
              <a:t>תלמיד שמקבל ציון נמוך וטוען שהמבחן היה לא הוגן.</a:t>
            </a:r>
          </a:p>
          <a:p>
            <a:pPr marL="0" indent="0"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FF0000"/>
                </a:solidFill>
              </a:rPr>
              <a:t>ההסבר:</a:t>
            </a:r>
            <a:r>
              <a:rPr lang="he-IL" b="1" dirty="0"/>
              <a:t> הרציונליזציה עוזרת לאדם להימנע מלקבל את טעויותיו או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 כישלונותיו.</a:t>
            </a:r>
          </a:p>
        </p:txBody>
      </p:sp>
      <p:sp>
        <p:nvSpPr>
          <p:cNvPr id="4" name="AutoShape 2" descr="An artistic depiction of the psychological defense mechanism 'rationalization.' A student holding a test paper with a low grade is confidently explaining to a peer that the exam was unfair. The scene shows the student smiling and gesturing as if justifying the situation, set in a classroom environment with desks, a chalkboard, and subtle academic detail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7"/>
            <a:ext cx="1917361" cy="19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6"/>
            <a:ext cx="12192000" cy="6838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</a:rPr>
              <a:t>השלכה </a:t>
            </a:r>
            <a:r>
              <a:rPr lang="ar-JO" b="1" dirty="0">
                <a:solidFill>
                  <a:srgbClr val="FF0000"/>
                </a:solidFill>
              </a:rPr>
              <a:t>( الاسقاط ) 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4500" b="1" dirty="0"/>
              <a:t>השלכה היא מנגנון שבו אדם משליך את רגשותיו, פחדיו או תוקפנותו </a:t>
            </a:r>
          </a:p>
          <a:p>
            <a:pPr marL="0" indent="0">
              <a:buNone/>
            </a:pPr>
            <a:endParaRPr lang="he-IL" sz="4500" b="1" dirty="0"/>
          </a:p>
          <a:p>
            <a:pPr marL="0" indent="0">
              <a:buNone/>
            </a:pPr>
            <a:r>
              <a:rPr lang="he-IL" sz="4500" b="1" dirty="0"/>
              <a:t>כלפי אחרים.</a:t>
            </a:r>
          </a:p>
          <a:p>
            <a:pPr marL="0" indent="0">
              <a:buNone/>
            </a:pPr>
            <a:endParaRPr lang="he-IL" sz="4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sz="4500" b="1" dirty="0">
                <a:solidFill>
                  <a:srgbClr val="FF0000"/>
                </a:solidFill>
              </a:rPr>
              <a:t>דוגמה:</a:t>
            </a:r>
            <a:r>
              <a:rPr lang="he-IL" sz="4500" b="1" dirty="0"/>
              <a:t> אדם שמרגיש כעס פנימי ומאשים אחרים שהם כועסים עליו.</a:t>
            </a:r>
          </a:p>
          <a:p>
            <a:pPr marL="0" indent="0">
              <a:buNone/>
            </a:pPr>
            <a:endParaRPr lang="he-IL" sz="4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sz="4500" b="1" dirty="0">
                <a:solidFill>
                  <a:srgbClr val="FF0000"/>
                </a:solidFill>
              </a:rPr>
              <a:t>ההסבר:</a:t>
            </a:r>
            <a:r>
              <a:rPr lang="he-IL" sz="4500" b="1" dirty="0"/>
              <a:t> ההשלכה מאפשרת לאדם להימנע מהתמודדות עם הרגשות</a:t>
            </a:r>
          </a:p>
          <a:p>
            <a:pPr marL="0" indent="0">
              <a:buNone/>
            </a:pPr>
            <a:endParaRPr lang="he-IL" sz="4500" b="1" dirty="0"/>
          </a:p>
          <a:p>
            <a:pPr marL="0" indent="0">
              <a:buNone/>
            </a:pPr>
            <a:r>
              <a:rPr lang="he-IL" sz="4500" b="1" dirty="0"/>
              <a:t> השליליים שהוא חווה.</a:t>
            </a: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16"/>
            <a:ext cx="2016579" cy="20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</a:rPr>
              <a:t>הדחקה ( </a:t>
            </a:r>
            <a:r>
              <a:rPr lang="ar-JO" b="1" dirty="0">
                <a:solidFill>
                  <a:srgbClr val="FF0000"/>
                </a:solidFill>
              </a:rPr>
              <a:t>الكبت ) 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/>
              <a:t>הדחקה היא מנגנון שבו אדם דוחה רגשות או זיכרונות כואבים 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מהתודעה.</a:t>
            </a:r>
          </a:p>
          <a:p>
            <a:pPr marL="0" indent="0"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FF0000"/>
                </a:solidFill>
              </a:rPr>
              <a:t>דוגמה: </a:t>
            </a:r>
            <a:r>
              <a:rPr lang="he-IL" b="1" dirty="0"/>
              <a:t>אדם שחווה טראומה בעבר ומדחיק את הזיכרון כדי לא לחוות את הכאב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 שוב.</a:t>
            </a:r>
          </a:p>
          <a:p>
            <a:pPr marL="0" indent="0"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FF0000"/>
                </a:solidFill>
              </a:rPr>
              <a:t>ההסבר:</a:t>
            </a:r>
            <a:r>
              <a:rPr lang="he-IL" b="1" dirty="0"/>
              <a:t> הדחקה מסייעת לאדם להימנע מהכאב הנפשי על ידי כך שהזיכרון או 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הרגש נשארים לא מודעים.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245179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"/>
            <a:ext cx="12192000" cy="685344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</a:rPr>
              <a:t>התקה ( </a:t>
            </a:r>
            <a:r>
              <a:rPr lang="ar-JO" b="1" dirty="0">
                <a:solidFill>
                  <a:srgbClr val="FF0000"/>
                </a:solidFill>
              </a:rPr>
              <a:t>الازاحة)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3600" b="1" dirty="0"/>
              <a:t>התקה היא מנגנון שבו רגשות או דחפים שמופנים כלפי מישהו או משהו</a:t>
            </a:r>
          </a:p>
          <a:p>
            <a:pPr marL="0" indent="0">
              <a:buNone/>
            </a:pPr>
            <a:endParaRPr lang="he-IL" sz="3600" b="1" dirty="0"/>
          </a:p>
          <a:p>
            <a:pPr marL="0" indent="0">
              <a:buNone/>
            </a:pPr>
            <a:r>
              <a:rPr lang="he-IL" sz="3600" b="1" dirty="0"/>
              <a:t> לא יכולים להתבטא באופן ישיר, ומועברים אל אובייקט אחר.</a:t>
            </a:r>
          </a:p>
          <a:p>
            <a:pPr marL="0" indent="0">
              <a:buNone/>
            </a:pPr>
            <a:endParaRPr lang="he-IL" sz="3600" b="1" dirty="0"/>
          </a:p>
          <a:p>
            <a:pPr marL="0" indent="0">
              <a:buNone/>
            </a:pPr>
            <a:r>
              <a:rPr lang="he-IL" sz="3600" b="1" dirty="0">
                <a:solidFill>
                  <a:srgbClr val="FF0000"/>
                </a:solidFill>
              </a:rPr>
              <a:t>דוגמה:</a:t>
            </a:r>
            <a:r>
              <a:rPr lang="he-IL" sz="3600" b="1" dirty="0"/>
              <a:t> אדם שנפגע בעבודה וכועס, אך מעביר את כעסו על בני משפחתו.</a:t>
            </a:r>
          </a:p>
          <a:p>
            <a:pPr marL="0" indent="0">
              <a:buNone/>
            </a:pPr>
            <a:endParaRPr lang="he-IL" sz="3600" b="1" dirty="0"/>
          </a:p>
          <a:p>
            <a:pPr marL="0" indent="0">
              <a:buNone/>
            </a:pPr>
            <a:r>
              <a:rPr lang="he-IL" sz="3600" b="1" dirty="0">
                <a:solidFill>
                  <a:srgbClr val="FF0000"/>
                </a:solidFill>
              </a:rPr>
              <a:t>ההסבר: </a:t>
            </a:r>
            <a:r>
              <a:rPr lang="he-IL" sz="3600" b="1" dirty="0"/>
              <a:t>ההתקה מאפשרת לאדם להוציא את רגשותיו בצורה שאינה ישירה</a:t>
            </a:r>
          </a:p>
          <a:p>
            <a:pPr marL="0" indent="0">
              <a:buNone/>
            </a:pPr>
            <a:endParaRPr lang="he-IL" sz="3600" b="1" dirty="0"/>
          </a:p>
          <a:p>
            <a:pPr marL="0" indent="0">
              <a:buNone/>
            </a:pPr>
            <a:r>
              <a:rPr lang="he-IL" sz="3600" b="1" dirty="0"/>
              <a:t> או מזיקה.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9"/>
            <a:ext cx="2220686" cy="20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לסיכום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sz="7000" b="1" dirty="0"/>
          </a:p>
          <a:p>
            <a:pPr marL="0" indent="0">
              <a:buNone/>
            </a:pPr>
            <a:r>
              <a:rPr lang="he-IL" sz="7000" b="1" dirty="0"/>
              <a:t>מנגנוני הגנה עוזרים לאדם להתמודד עם מצבים קשים ומסייעים בהפחתת</a:t>
            </a:r>
          </a:p>
          <a:p>
            <a:pPr marL="0" indent="0">
              <a:buNone/>
            </a:pPr>
            <a:r>
              <a:rPr lang="he-IL" sz="7000" b="1" dirty="0"/>
              <a:t> </a:t>
            </a:r>
          </a:p>
          <a:p>
            <a:pPr marL="0" indent="0">
              <a:buNone/>
            </a:pPr>
            <a:r>
              <a:rPr lang="he-IL" sz="7000" b="1" dirty="0"/>
              <a:t>מתח נפשי. חשוב להיות מודעים למנגנונים האלה ולדעת מתי הם עוזרים</a:t>
            </a:r>
          </a:p>
          <a:p>
            <a:pPr marL="0" indent="0">
              <a:buNone/>
            </a:pPr>
            <a:endParaRPr lang="he-IL" sz="7000" b="1" dirty="0"/>
          </a:p>
          <a:p>
            <a:pPr marL="0" indent="0">
              <a:buNone/>
            </a:pPr>
            <a:r>
              <a:rPr lang="he-IL" sz="7000" b="1" dirty="0"/>
              <a:t>ומתי הם עשויים להזיק.</a:t>
            </a:r>
          </a:p>
          <a:p>
            <a:pPr marL="0" indent="0">
              <a:buNone/>
            </a:pPr>
            <a:endParaRPr lang="he-IL" sz="7000" b="1" dirty="0"/>
          </a:p>
          <a:p>
            <a:pPr marL="0" indent="0">
              <a:buNone/>
            </a:pPr>
            <a:r>
              <a:rPr lang="he-IL" sz="7000" b="1" dirty="0"/>
              <a:t>השימוש במנגנוני הגנה הוא חלק מהתמודדות טבעית, אך חשוב להכיר את </a:t>
            </a:r>
          </a:p>
          <a:p>
            <a:pPr marL="0" indent="0">
              <a:buNone/>
            </a:pPr>
            <a:endParaRPr lang="he-IL" sz="7000" b="1" dirty="0"/>
          </a:p>
          <a:p>
            <a:pPr marL="0" indent="0">
              <a:buNone/>
            </a:pPr>
            <a:r>
              <a:rPr lang="he-IL" sz="7000" b="1" dirty="0"/>
              <a:t>הגבולות שלהם.</a:t>
            </a:r>
          </a:p>
        </p:txBody>
      </p:sp>
    </p:spTree>
    <p:extLst>
      <p:ext uri="{BB962C8B-B14F-4D97-AF65-F5344CB8AC3E}">
        <p14:creationId xmlns:p14="http://schemas.microsoft.com/office/powerpoint/2010/main" val="185414826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372</Words>
  <Application>Microsoft Office PowerPoint</Application>
  <PresentationFormat>מסך רחב</PresentationFormat>
  <Paragraphs>90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ערכת נושא Office</vt:lpstr>
      <vt:lpstr>מנגנוני הגנה לפי פרויד</vt:lpstr>
      <vt:lpstr>מהם מנגנוני הגנה?</vt:lpstr>
      <vt:lpstr>הכחשה ( الانكار ) </vt:lpstr>
      <vt:lpstr>רציונליזציה ( التبرير ) </vt:lpstr>
      <vt:lpstr>השלכה ( الاسقاط ) </vt:lpstr>
      <vt:lpstr>הדחקה ( الكبت ) </vt:lpstr>
      <vt:lpstr>התקה ( الازاحة)</vt:lpstr>
      <vt:lpstr>לסיכום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מנגנוני הגנה לפי פרויד</dc:title>
  <dc:creator>Administrator</dc:creator>
  <cp:lastModifiedBy>Administrator</cp:lastModifiedBy>
  <cp:revision>9</cp:revision>
  <dcterms:created xsi:type="dcterms:W3CDTF">2024-11-29T09:49:12Z</dcterms:created>
  <dcterms:modified xsi:type="dcterms:W3CDTF">2025-01-10T08:59:02Z</dcterms:modified>
</cp:coreProperties>
</file>