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13" r:id="rId5"/>
  </p:sldMasterIdLst>
  <p:notesMasterIdLst>
    <p:notesMasterId r:id="rId25"/>
  </p:notesMasterIdLst>
  <p:sldIdLst>
    <p:sldId id="271" r:id="rId6"/>
    <p:sldId id="276" r:id="rId7"/>
    <p:sldId id="257" r:id="rId8"/>
    <p:sldId id="277" r:id="rId9"/>
    <p:sldId id="278" r:id="rId10"/>
    <p:sldId id="279" r:id="rId11"/>
    <p:sldId id="280" r:id="rId12"/>
    <p:sldId id="258" r:id="rId13"/>
    <p:sldId id="259" r:id="rId14"/>
    <p:sldId id="260" r:id="rId15"/>
    <p:sldId id="266" r:id="rId16"/>
    <p:sldId id="281" r:id="rId17"/>
    <p:sldId id="283" r:id="rId18"/>
    <p:sldId id="282" r:id="rId19"/>
    <p:sldId id="265" r:id="rId20"/>
    <p:sldId id="272" r:id="rId21"/>
    <p:sldId id="256" r:id="rId22"/>
    <p:sldId id="273" r:id="rId23"/>
    <p:sldId id="274" r:id="rId24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סגנון ביניים 2 - הדגשה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957" autoAdjust="0"/>
    <p:restoredTop sz="86501" autoAdjust="0"/>
  </p:normalViewPr>
  <p:slideViewPr>
    <p:cSldViewPr>
      <p:cViewPr varScale="1">
        <p:scale>
          <a:sx n="88" d="100"/>
          <a:sy n="88" d="100"/>
        </p:scale>
        <p:origin x="115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C4C493C-30FC-4FFB-AC39-18124D639F82}" type="datetimeFigureOut">
              <a:rPr lang="he-IL" smtClean="0"/>
              <a:t>ט'/תשרי/תשפ"ה</a:t>
            </a:fld>
            <a:endParaRPr lang="he-IL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123A78B-F188-41B8-96B5-8F5660FB6E6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9080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3A78B-F188-41B8-96B5-8F5660FB6E65}" type="slidenum">
              <a:rPr lang="he-IL" smtClean="0"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93552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BE1B6-D24E-4216-BB16-4C18B11EDF94}" type="datetimeFigureOut">
              <a:rPr lang="he-IL"/>
              <a:pPr>
                <a:defRPr/>
              </a:pPr>
              <a:t>ט'/תשרי/תשפ"ה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05F72-DF5B-4CAA-A085-5A0B49C41FFD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17593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02B82-0419-4F9A-8BD3-D4DCEC98B755}" type="datetimeFigureOut">
              <a:rPr lang="he-IL"/>
              <a:pPr>
                <a:defRPr/>
              </a:pPr>
              <a:t>ט'/תשרי/תשפ"ה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65EB9-47E7-49CD-ACE9-51C0AAC95354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87620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DF009-0DC4-4414-B13D-C853879F2244}" type="datetimeFigureOut">
              <a:rPr lang="he-IL"/>
              <a:pPr>
                <a:defRPr/>
              </a:pPr>
              <a:t>ט'/תשרי/תשפ"ה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2D6E3-FD01-4085-842A-C6F04CD90756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58742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A8D6A-FC44-45A7-AF16-4BC68BBB255C}" type="datetimeFigureOut">
              <a:rPr lang="he-IL"/>
              <a:pPr>
                <a:defRPr/>
              </a:pPr>
              <a:t>ט'/תשרי/תשפ"ה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C6288-F1B5-4AEC-847C-0F43790C0741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392418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293A6-9F52-4D50-807A-571FD4442308}" type="datetimeFigureOut">
              <a:rPr lang="he-IL"/>
              <a:pPr>
                <a:defRPr/>
              </a:pPr>
              <a:t>ט'/תשרי/תשפ"ה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51CEA-A577-4204-BFFF-86E792F984BA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05021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F2540-D2F5-4B63-8FA9-89F1C882634D}" type="datetimeFigureOut">
              <a:rPr lang="he-IL"/>
              <a:pPr>
                <a:defRPr/>
              </a:pPr>
              <a:t>ט'/תשרי/תשפ"ה</a:t>
            </a:fld>
            <a:endParaRPr lang="he-IL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75597-33D4-410F-A8CD-2F974E7C582E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67186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1E3533-5D71-4083-B33D-E735DEA9D876}" type="datetimeFigureOut">
              <a:rPr lang="he-IL"/>
              <a:pPr>
                <a:defRPr/>
              </a:pPr>
              <a:t>ט'/תשרי/תשפ"ה</a:t>
            </a:fld>
            <a:endParaRPr lang="he-IL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4FB7A-4372-4C17-977D-5857A75D06C8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13409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B93F5-C474-4938-BDA3-422E4A1B06D8}" type="datetimeFigureOut">
              <a:rPr lang="he-IL"/>
              <a:pPr>
                <a:defRPr/>
              </a:pPr>
              <a:t>ט'/תשרי/תשפ"ה</a:t>
            </a:fld>
            <a:endParaRPr lang="he-IL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B64C9-D865-432B-AF77-FE6736D74CB9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025806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D863E-54DC-4659-AC1E-DE456327E5C9}" type="datetimeFigureOut">
              <a:rPr lang="he-IL"/>
              <a:pPr>
                <a:defRPr/>
              </a:pPr>
              <a:t>ט'/תשרי/תשפ"ה</a:t>
            </a:fld>
            <a:endParaRPr lang="he-IL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20165-DB87-4A62-B710-A3522056DF1F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779096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56CE2-F050-4D49-B20C-34AA8FD5B2F2}" type="datetimeFigureOut">
              <a:rPr lang="he-IL"/>
              <a:pPr>
                <a:defRPr/>
              </a:pPr>
              <a:t>ט'/תשרי/תשפ"ה</a:t>
            </a:fld>
            <a:endParaRPr lang="he-IL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2AEF9-5EFA-4F41-AFF7-81AB408ACD63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54464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1C07F-774F-4CC2-93B2-EA80C6F507CF}" type="datetimeFigureOut">
              <a:rPr lang="he-IL"/>
              <a:pPr>
                <a:defRPr/>
              </a:pPr>
              <a:t>ט'/תשרי/תשפ"ה</a:t>
            </a:fld>
            <a:endParaRPr lang="he-IL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041A6-6436-4D9E-B704-EF411F55FA8F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60075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39C25F2-4C3B-4C30-8C3E-F271FA396DC5}" type="datetimeFigureOut">
              <a:rPr lang="he-IL"/>
              <a:pPr>
                <a:defRPr/>
              </a:pPr>
              <a:t>ט'/תשרי/תשפ"ה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62805EC-4767-4E22-AE5F-B3BD33CEC048}" type="slidenum">
              <a:rPr lang="he-IL"/>
              <a:pPr>
                <a:defRPr/>
              </a:pPr>
              <a:t>‹#›</a:t>
            </a:fld>
            <a:endParaRPr lang="he-I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הסבר ענן 1"/>
          <p:cNvSpPr/>
          <p:nvPr/>
        </p:nvSpPr>
        <p:spPr>
          <a:xfrm>
            <a:off x="539553" y="1988840"/>
            <a:ext cx="5760640" cy="3096344"/>
          </a:xfrm>
          <a:prstGeom prst="cloudCallou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u="sng" dirty="0" smtClean="0">
                <a:solidFill>
                  <a:srgbClr val="0070C0"/>
                </a:solidFill>
                <a:ea typeface="Calibri"/>
              </a:rPr>
              <a:t>الفِعْلُ الصحيح والمعتل </a:t>
            </a:r>
            <a:endParaRPr lang="ar-SA" sz="8000" b="1" dirty="0">
              <a:solidFill>
                <a:srgbClr val="0070C0"/>
              </a:solidFill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u="sng" dirty="0" smtClean="0">
                <a:solidFill>
                  <a:srgbClr val="0070C0"/>
                </a:solidFill>
                <a:ea typeface="Calibri"/>
              </a:rPr>
              <a:t>اسم </a:t>
            </a:r>
            <a:r>
              <a:rPr lang="ar-SA" sz="2800" b="1" u="sng" dirty="0" err="1" smtClean="0">
                <a:solidFill>
                  <a:srgbClr val="0070C0"/>
                </a:solidFill>
                <a:ea typeface="Calibri"/>
              </a:rPr>
              <a:t>المعلمه</a:t>
            </a:r>
            <a:r>
              <a:rPr lang="ar-SA" sz="2800" b="1" u="sng" dirty="0" smtClean="0">
                <a:solidFill>
                  <a:srgbClr val="0070C0"/>
                </a:solidFill>
                <a:ea typeface="Calibri"/>
              </a:rPr>
              <a:t> :  عنايات طربيه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u="sng" dirty="0" smtClean="0">
                <a:solidFill>
                  <a:srgbClr val="0070C0"/>
                </a:solidFill>
                <a:ea typeface="Calibri"/>
              </a:rPr>
              <a:t>تاريخ </a:t>
            </a:r>
            <a:r>
              <a:rPr lang="ar-SA" sz="2800" b="1" u="sng" dirty="0" smtClean="0">
                <a:solidFill>
                  <a:srgbClr val="0070C0"/>
                </a:solidFill>
                <a:ea typeface="Calibri"/>
              </a:rPr>
              <a:t>الدرس:</a:t>
            </a:r>
            <a:r>
              <a:rPr lang="he-IL" sz="2800" b="1" u="sng" dirty="0" smtClean="0">
                <a:solidFill>
                  <a:srgbClr val="0070C0"/>
                </a:solidFill>
                <a:ea typeface="Calibri"/>
              </a:rPr>
              <a:t>1.3.2021</a:t>
            </a:r>
            <a:endParaRPr lang="ar-SA" sz="2800" b="1" u="sng" dirty="0" smtClean="0">
              <a:solidFill>
                <a:srgbClr val="0070C0"/>
              </a:solidFill>
              <a:ea typeface="Calibri"/>
            </a:endParaRPr>
          </a:p>
        </p:txBody>
      </p:sp>
      <p:pic>
        <p:nvPicPr>
          <p:cNvPr id="3" name="תמונה 3" descr="63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2996952"/>
            <a:ext cx="1874911" cy="2603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תמונה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82" t="39615" r="37691" b="48358"/>
          <a:stretch>
            <a:fillRect/>
          </a:stretch>
        </p:blipFill>
        <p:spPr bwMode="auto">
          <a:xfrm>
            <a:off x="1619672" y="260498"/>
            <a:ext cx="5846440" cy="1212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072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תמונה 3" descr="baby23[1]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3643313"/>
            <a:ext cx="2428875" cy="250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מלבן 1"/>
          <p:cNvSpPr/>
          <p:nvPr/>
        </p:nvSpPr>
        <p:spPr>
          <a:xfrm>
            <a:off x="3718312" y="548680"/>
            <a:ext cx="4003019" cy="5232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ar-SA" sz="2800" dirty="0"/>
              <a:t>ماذا يسمى هذا النوع من الافعال ؟</a:t>
            </a:r>
          </a:p>
        </p:txBody>
      </p:sp>
      <p:sp>
        <p:nvSpPr>
          <p:cNvPr id="3" name="מלבן 2"/>
          <p:cNvSpPr/>
          <p:nvPr/>
        </p:nvSpPr>
        <p:spPr>
          <a:xfrm>
            <a:off x="2339752" y="1484784"/>
            <a:ext cx="5044331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ar-SA" sz="3100" dirty="0">
                <a:solidFill>
                  <a:srgbClr val="000000"/>
                </a:solidFill>
              </a:rPr>
              <a:t>يسمى الفعل </a:t>
            </a:r>
            <a:r>
              <a:rPr lang="ar-SA" sz="3100" dirty="0" smtClean="0">
                <a:solidFill>
                  <a:srgbClr val="000000"/>
                </a:solidFill>
              </a:rPr>
              <a:t>المعتل  </a:t>
            </a:r>
            <a:r>
              <a:rPr lang="ar-SA" sz="3100" dirty="0">
                <a:solidFill>
                  <a:srgbClr val="000000"/>
                </a:solidFill>
              </a:rPr>
              <a:t>.</a:t>
            </a:r>
            <a:endParaRPr lang="ar-SA" sz="2170" dirty="0">
              <a:solidFill>
                <a:srgbClr val="CCCC99"/>
              </a:solidFill>
              <a:latin typeface="Noto Sans Symbol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3100" dirty="0">
                <a:solidFill>
                  <a:srgbClr val="000000"/>
                </a:solidFill>
              </a:rPr>
              <a:t>نستنج مما سبق أن الفعل المعتل هو الفعل الذي يكون أحد حروفه الأصلية حرف </a:t>
            </a:r>
            <a:r>
              <a:rPr lang="ar-SA" sz="3100" dirty="0" smtClean="0">
                <a:solidFill>
                  <a:srgbClr val="000000"/>
                </a:solidFill>
              </a:rPr>
              <a:t>علة.</a:t>
            </a:r>
            <a:endParaRPr lang="ar-SA" sz="2170" b="0" i="0" u="none" strike="noStrike" dirty="0">
              <a:solidFill>
                <a:srgbClr val="CCCC99"/>
              </a:solidFill>
              <a:effectLst/>
              <a:latin typeface="Noto Sans Symbols"/>
            </a:endParaRPr>
          </a:p>
        </p:txBody>
      </p:sp>
    </p:spTree>
  </p:cSld>
  <p:clrMapOvr>
    <a:masterClrMapping/>
  </p:clrMapOvr>
  <p:transition>
    <p:wipe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28625"/>
            <a:ext cx="9144000" cy="5592663"/>
          </a:xfrm>
        </p:spPr>
        <p:txBody>
          <a:bodyPr rtlCol="1">
            <a:normAutofit lnSpcReduction="10000"/>
          </a:bodyPr>
          <a:lstStyle/>
          <a:p>
            <a:pPr rtl="0"/>
            <a:r>
              <a:rPr lang="ar-SA" sz="3900" dirty="0">
                <a:solidFill>
                  <a:srgbClr val="D60093"/>
                </a:solidFill>
                <a:latin typeface="Times New Roman" panose="02020603050405020304" pitchFamily="18" charset="0"/>
              </a:rPr>
              <a:t>فوائد</a:t>
            </a:r>
          </a:p>
          <a:p>
            <a:endParaRPr lang="ar-SA" sz="3600" b="1" dirty="0" smtClean="0">
              <a:solidFill>
                <a:schemeClr val="tx1"/>
              </a:solidFill>
            </a:endParaRP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600" dirty="0">
                <a:solidFill>
                  <a:srgbClr val="000000"/>
                </a:solidFill>
                <a:latin typeface="Arial" panose="020B0604020202020204" pitchFamily="34" charset="0"/>
              </a:rPr>
              <a:t>إذا كان الفعل مضارعا ورغبت في معرفة أنه صحيح ام معتل ردّه إلى أصله الماضي :مثل</a:t>
            </a:r>
            <a:endParaRPr lang="ar-SA" sz="2800" dirty="0">
              <a:solidFill>
                <a:srgbClr val="CCCC99"/>
              </a:solidFill>
              <a:latin typeface="Noto Sans Symbols"/>
            </a:endParaRPr>
          </a:p>
          <a:p>
            <a:pPr algn="r"/>
            <a:r>
              <a:rPr lang="ar-SA" sz="3600" dirty="0">
                <a:solidFill>
                  <a:srgbClr val="000000"/>
                </a:solidFill>
                <a:latin typeface="Arial" panose="020B0604020202020204" pitchFamily="34" charset="0"/>
              </a:rPr>
              <a:t>يعلم فعل مضارع</a:t>
            </a:r>
          </a:p>
          <a:p>
            <a:pPr algn="r"/>
            <a:r>
              <a:rPr lang="ar-SA" sz="3600" dirty="0">
                <a:solidFill>
                  <a:srgbClr val="000000"/>
                </a:solidFill>
                <a:latin typeface="Arial" panose="020B0604020202020204" pitchFamily="34" charset="0"/>
              </a:rPr>
              <a:t>اعلم فعل أمر</a:t>
            </a:r>
          </a:p>
          <a:p>
            <a:pPr algn="r"/>
            <a:r>
              <a:rPr lang="ar-SA" sz="3600" dirty="0">
                <a:solidFill>
                  <a:srgbClr val="000000"/>
                </a:solidFill>
                <a:latin typeface="Arial" panose="020B0604020202020204" pitchFamily="34" charset="0"/>
              </a:rPr>
              <a:t>علم فعل ماض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SA" sz="3600" dirty="0">
                <a:solidFill>
                  <a:srgbClr val="000000"/>
                </a:solidFill>
                <a:latin typeface="Arial" panose="020B0604020202020204" pitchFamily="34" charset="0"/>
              </a:rPr>
              <a:t>الأفعال المشتقة من الفعل الماضي المعتل جميعها معتلة مثل : وقف , يقف, استوقف , أوقف </a:t>
            </a:r>
            <a:endParaRPr lang="ar-SA" sz="2800" dirty="0">
              <a:solidFill>
                <a:srgbClr val="CCCC99"/>
              </a:solidFill>
              <a:latin typeface="Noto Sans Symbols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ar-SA" sz="3600" b="1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ar-SA" sz="3600" b="1" dirty="0" smtClean="0">
              <a:solidFill>
                <a:schemeClr val="tx1"/>
              </a:solidFill>
            </a:endParaRPr>
          </a:p>
        </p:txBody>
      </p:sp>
      <p:sp>
        <p:nvSpPr>
          <p:cNvPr id="5" name="Left Brace 4"/>
          <p:cNvSpPr/>
          <p:nvPr/>
        </p:nvSpPr>
        <p:spPr>
          <a:xfrm>
            <a:off x="3419872" y="343000"/>
            <a:ext cx="633239" cy="84013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sp>
        <p:nvSpPr>
          <p:cNvPr id="6" name="Right Brace 5"/>
          <p:cNvSpPr/>
          <p:nvPr/>
        </p:nvSpPr>
        <p:spPr>
          <a:xfrm>
            <a:off x="5292080" y="357188"/>
            <a:ext cx="418927" cy="82594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4320479"/>
          </a:xfrm>
        </p:spPr>
        <p:txBody>
          <a:bodyPr/>
          <a:lstStyle/>
          <a:p>
            <a:r>
              <a:rPr lang="ar-SA" dirty="0">
                <a:solidFill>
                  <a:srgbClr val="000000"/>
                </a:solidFill>
                <a:latin typeface="Arial" panose="020B0604020202020204" pitchFamily="34" charset="0"/>
              </a:rPr>
              <a:t>الياء في الأفعال المضارعة مثل يكتب ليست حرف علة .</a:t>
            </a:r>
            <a:endParaRPr lang="ar-SA" sz="2400" dirty="0">
              <a:solidFill>
                <a:srgbClr val="CCCC99"/>
              </a:solidFill>
              <a:latin typeface="Noto Sans Symbols"/>
            </a:endParaRPr>
          </a:p>
          <a:p>
            <a:r>
              <a:rPr lang="ar-SA" dirty="0">
                <a:solidFill>
                  <a:srgbClr val="000000"/>
                </a:solidFill>
                <a:latin typeface="Arial" panose="020B0604020202020204" pitchFamily="34" charset="0"/>
              </a:rPr>
              <a:t>الأفعال التي تنتهي بالهمزة مثل قرأ هي أفعال مهموزة وليست معتلة .</a:t>
            </a:r>
            <a:endParaRPr lang="ar-SA" sz="2400" dirty="0">
              <a:solidFill>
                <a:srgbClr val="CCCC99"/>
              </a:solidFill>
              <a:latin typeface="Noto Sans Symbols"/>
            </a:endParaRPr>
          </a:p>
          <a:p>
            <a:pPr marL="0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398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4139952" y="404664"/>
            <a:ext cx="4572000" cy="13388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ar-SA" sz="4500" dirty="0">
                <a:solidFill>
                  <a:srgbClr val="336666"/>
                </a:solidFill>
                <a:latin typeface="Arial Black" panose="020B0A04020102020204" pitchFamily="34" charset="0"/>
              </a:rPr>
              <a:t>أمثلة لأفعال معتلة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3995936" y="2132856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ar-SA" sz="3900" dirty="0">
                <a:solidFill>
                  <a:srgbClr val="000000"/>
                </a:solidFill>
              </a:rPr>
              <a:t>وجد</a:t>
            </a:r>
            <a:endParaRPr lang="ar-SA" sz="2730" dirty="0">
              <a:solidFill>
                <a:srgbClr val="CCCC99"/>
              </a:solidFill>
              <a:latin typeface="Noto Sans Symbol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3900" dirty="0">
                <a:solidFill>
                  <a:srgbClr val="000000"/>
                </a:solidFill>
              </a:rPr>
              <a:t>سار</a:t>
            </a:r>
            <a:endParaRPr lang="ar-SA" sz="2730" dirty="0">
              <a:solidFill>
                <a:srgbClr val="CCCC99"/>
              </a:solidFill>
              <a:latin typeface="Noto Sans Symbol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3900" dirty="0">
                <a:solidFill>
                  <a:srgbClr val="000000"/>
                </a:solidFill>
              </a:rPr>
              <a:t>روى</a:t>
            </a:r>
            <a:endParaRPr lang="ar-SA" sz="2730" dirty="0">
              <a:solidFill>
                <a:srgbClr val="CCCC99"/>
              </a:solidFill>
              <a:latin typeface="Noto Sans Symbol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3900" dirty="0">
                <a:solidFill>
                  <a:srgbClr val="000000"/>
                </a:solidFill>
              </a:rPr>
              <a:t>سعى</a:t>
            </a:r>
            <a:endParaRPr lang="ar-SA" sz="2730" dirty="0">
              <a:solidFill>
                <a:srgbClr val="CCCC99"/>
              </a:solidFill>
              <a:latin typeface="Noto Sans Symbol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3900" dirty="0">
                <a:solidFill>
                  <a:srgbClr val="000000"/>
                </a:solidFill>
              </a:rPr>
              <a:t>سما</a:t>
            </a:r>
            <a:endParaRPr lang="ar-SA" sz="2730" dirty="0">
              <a:solidFill>
                <a:srgbClr val="CCCC99"/>
              </a:solidFill>
              <a:latin typeface="Noto Sans Symbol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3900" dirty="0">
                <a:solidFill>
                  <a:srgbClr val="000000"/>
                </a:solidFill>
              </a:rPr>
              <a:t>علا</a:t>
            </a:r>
            <a:endParaRPr lang="ar-SA" sz="2730" b="0" i="0" u="none" strike="noStrike" dirty="0">
              <a:solidFill>
                <a:srgbClr val="CCCC99"/>
              </a:solidFill>
              <a:effectLst/>
              <a:latin typeface="Noto Sans Symbols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8617" y="1412776"/>
            <a:ext cx="2109399" cy="1713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14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843808" y="332656"/>
            <a:ext cx="4572000" cy="133882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ar-SA" sz="4500" dirty="0">
                <a:solidFill>
                  <a:srgbClr val="336666"/>
                </a:solidFill>
                <a:latin typeface="Arial Black" panose="020B0A04020102020204" pitchFamily="34" charset="0"/>
              </a:rPr>
              <a:t>أمثلة لأفعال صحيحة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3059832" y="2060848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ar-SA" sz="3900" dirty="0">
                <a:solidFill>
                  <a:srgbClr val="000000"/>
                </a:solidFill>
              </a:rPr>
              <a:t>كتب</a:t>
            </a:r>
            <a:endParaRPr lang="ar-SA" sz="2730" dirty="0">
              <a:solidFill>
                <a:srgbClr val="CCCC99"/>
              </a:solidFill>
              <a:latin typeface="Noto Sans Symbol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3900" dirty="0">
                <a:solidFill>
                  <a:srgbClr val="000000"/>
                </a:solidFill>
              </a:rPr>
              <a:t>علم</a:t>
            </a:r>
            <a:endParaRPr lang="ar-SA" sz="2730" dirty="0">
              <a:solidFill>
                <a:srgbClr val="CCCC99"/>
              </a:solidFill>
              <a:latin typeface="Noto Sans Symbol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3900" dirty="0">
                <a:solidFill>
                  <a:srgbClr val="000000"/>
                </a:solidFill>
              </a:rPr>
              <a:t>منح</a:t>
            </a:r>
            <a:endParaRPr lang="ar-SA" sz="2730" dirty="0">
              <a:solidFill>
                <a:srgbClr val="CCCC99"/>
              </a:solidFill>
              <a:latin typeface="Noto Sans Symbol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3900" dirty="0">
                <a:solidFill>
                  <a:srgbClr val="000000"/>
                </a:solidFill>
              </a:rPr>
              <a:t>فتح</a:t>
            </a:r>
            <a:endParaRPr lang="ar-SA" sz="2730" dirty="0">
              <a:solidFill>
                <a:srgbClr val="CCCC99"/>
              </a:solidFill>
              <a:latin typeface="Noto Sans Symbol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3900" dirty="0">
                <a:solidFill>
                  <a:srgbClr val="000000"/>
                </a:solidFill>
              </a:rPr>
              <a:t>ركب</a:t>
            </a:r>
            <a:endParaRPr lang="ar-SA" sz="2730" dirty="0">
              <a:solidFill>
                <a:srgbClr val="CCCC99"/>
              </a:solidFill>
              <a:latin typeface="Noto Sans Symbol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3900" dirty="0">
                <a:solidFill>
                  <a:srgbClr val="000000"/>
                </a:solidFill>
              </a:rPr>
              <a:t>نزل</a:t>
            </a:r>
            <a:endParaRPr lang="ar-SA" sz="2730" b="0" i="0" u="none" strike="noStrike" dirty="0">
              <a:solidFill>
                <a:srgbClr val="CCCC99"/>
              </a:solidFill>
              <a:effectLst/>
              <a:latin typeface="Noto Sans Symbols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2564904"/>
            <a:ext cx="1999661" cy="2377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67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הסבר ענן 3"/>
          <p:cNvSpPr/>
          <p:nvPr/>
        </p:nvSpPr>
        <p:spPr>
          <a:xfrm>
            <a:off x="1619672" y="0"/>
            <a:ext cx="5616624" cy="1988840"/>
          </a:xfrm>
          <a:prstGeom prst="cloudCallout">
            <a:avLst>
              <a:gd name="adj1" fmla="val -54411"/>
              <a:gd name="adj2" fmla="val 9557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rtl="0"/>
            <a:r>
              <a:rPr lang="ar-SA" sz="4800" b="1" dirty="0">
                <a:solidFill>
                  <a:srgbClr val="1F497D"/>
                </a:solidFill>
                <a:latin typeface="Calibri" panose="020F0502020204030204" pitchFamily="34" charset="0"/>
              </a:rPr>
              <a:t/>
            </a:r>
            <a:br>
              <a:rPr lang="ar-SA" sz="4800" b="1" dirty="0">
                <a:solidFill>
                  <a:srgbClr val="1F497D"/>
                </a:solidFill>
                <a:latin typeface="Calibri" panose="020F0502020204030204" pitchFamily="34" charset="0"/>
              </a:rPr>
            </a:br>
            <a:endParaRPr lang="ar-SA" sz="4800" b="1" dirty="0" smtClean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rtl="0"/>
            <a:r>
              <a:rPr lang="ar-SA" sz="2400" b="1" dirty="0" smtClean="0">
                <a:solidFill>
                  <a:srgbClr val="1F497D"/>
                </a:solidFill>
                <a:latin typeface="Calibri" panose="020F0502020204030204" pitchFamily="34" charset="0"/>
              </a:rPr>
              <a:t>يوجدُ </a:t>
            </a:r>
            <a:r>
              <a:rPr lang="ar-SA" sz="2400" b="1" dirty="0">
                <a:solidFill>
                  <a:srgbClr val="1F497D"/>
                </a:solidFill>
                <a:latin typeface="Calibri" panose="020F0502020204030204" pitchFamily="34" charset="0"/>
              </a:rPr>
              <a:t>للفعلِ الصحيحِ ثلاثة </a:t>
            </a:r>
            <a:r>
              <a:rPr lang="ar-SA" sz="2400" b="1" dirty="0" smtClean="0">
                <a:solidFill>
                  <a:srgbClr val="1F497D"/>
                </a:solidFill>
                <a:latin typeface="Calibri" panose="020F0502020204030204" pitchFamily="34" charset="0"/>
              </a:rPr>
              <a:t>أنواع:</a:t>
            </a:r>
            <a:endParaRPr lang="ar-SA" sz="4800" b="1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r>
              <a:rPr lang="ar-SA" sz="4800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sz="48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8196" name="תמונה 6" descr="baby-212[1]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332656"/>
            <a:ext cx="21082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מלבן 1"/>
          <p:cNvSpPr/>
          <p:nvPr/>
        </p:nvSpPr>
        <p:spPr>
          <a:xfrm>
            <a:off x="3707904" y="1988841"/>
            <a:ext cx="2213992" cy="10156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400" b="1" dirty="0">
                <a:solidFill>
                  <a:srgbClr val="C0504D"/>
                </a:solidFill>
                <a:latin typeface="Calibri" panose="020F0502020204030204" pitchFamily="34" charset="0"/>
              </a:rPr>
              <a:t>الفعل الصحيح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cxnSp>
        <p:nvCxnSpPr>
          <p:cNvPr id="6" name="מחבר ישר 5"/>
          <p:cNvCxnSpPr/>
          <p:nvPr/>
        </p:nvCxnSpPr>
        <p:spPr>
          <a:xfrm>
            <a:off x="1475656" y="3284984"/>
            <a:ext cx="63367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חץ ישר 11"/>
          <p:cNvCxnSpPr>
            <a:stCxn id="2" idx="2"/>
          </p:cNvCxnSpPr>
          <p:nvPr/>
        </p:nvCxnSpPr>
        <p:spPr>
          <a:xfrm>
            <a:off x="4814900" y="3004504"/>
            <a:ext cx="0" cy="7845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חץ ישר 15"/>
          <p:cNvCxnSpPr>
            <a:endCxn id="25" idx="0"/>
          </p:cNvCxnSpPr>
          <p:nvPr/>
        </p:nvCxnSpPr>
        <p:spPr>
          <a:xfrm>
            <a:off x="7812360" y="3284984"/>
            <a:ext cx="0" cy="4938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מחבר חץ ישר 21"/>
          <p:cNvCxnSpPr>
            <a:endCxn id="27" idx="0"/>
          </p:cNvCxnSpPr>
          <p:nvPr/>
        </p:nvCxnSpPr>
        <p:spPr>
          <a:xfrm>
            <a:off x="1485293" y="3284984"/>
            <a:ext cx="1" cy="485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מלבן 24"/>
          <p:cNvSpPr/>
          <p:nvPr/>
        </p:nvSpPr>
        <p:spPr>
          <a:xfrm>
            <a:off x="7389440" y="3778831"/>
            <a:ext cx="8458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400" b="1" dirty="0">
                <a:solidFill>
                  <a:srgbClr val="F79646"/>
                </a:solidFill>
                <a:latin typeface="Calibri" panose="020F0502020204030204" pitchFamily="34" charset="0"/>
              </a:rPr>
              <a:t>سالم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26" name="מלבן 25"/>
          <p:cNvSpPr/>
          <p:nvPr/>
        </p:nvSpPr>
        <p:spPr>
          <a:xfrm>
            <a:off x="4018502" y="3673737"/>
            <a:ext cx="15927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400" b="1" dirty="0">
                <a:solidFill>
                  <a:srgbClr val="92D050"/>
                </a:solidFill>
                <a:latin typeface="Calibri" panose="020F0502020204030204" pitchFamily="34" charset="0"/>
              </a:rPr>
              <a:t>مهموز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27" name="מלבן 26"/>
          <p:cNvSpPr/>
          <p:nvPr/>
        </p:nvSpPr>
        <p:spPr>
          <a:xfrm>
            <a:off x="968054" y="3770571"/>
            <a:ext cx="103447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400" b="1" dirty="0">
                <a:solidFill>
                  <a:srgbClr val="538CD5"/>
                </a:solidFill>
                <a:latin typeface="Calibri" panose="020F0502020204030204" pitchFamily="34" charset="0"/>
              </a:rPr>
              <a:t>مضعّف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28" name="מלבן 27"/>
          <p:cNvSpPr/>
          <p:nvPr/>
        </p:nvSpPr>
        <p:spPr>
          <a:xfrm>
            <a:off x="6669360" y="4836065"/>
            <a:ext cx="2286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جميع حروفه صحيحة ولا يحتوي على همزة أو تضعيف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29" name="חץ למטה 28"/>
          <p:cNvSpPr/>
          <p:nvPr/>
        </p:nvSpPr>
        <p:spPr>
          <a:xfrm>
            <a:off x="7642052" y="4139512"/>
            <a:ext cx="340616" cy="7072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30" name="תמונה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5608" y="4120533"/>
            <a:ext cx="403032" cy="738892"/>
          </a:xfrm>
          <a:prstGeom prst="rect">
            <a:avLst/>
          </a:prstGeom>
        </p:spPr>
      </p:pic>
      <p:pic>
        <p:nvPicPr>
          <p:cNvPr id="8192" name="תמונה 819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4108" y="4139512"/>
            <a:ext cx="402371" cy="737680"/>
          </a:xfrm>
          <a:prstGeom prst="rect">
            <a:avLst/>
          </a:prstGeom>
        </p:spPr>
      </p:pic>
      <p:sp>
        <p:nvSpPr>
          <p:cNvPr id="8197" name="מלבן 8196"/>
          <p:cNvSpPr/>
          <p:nvPr/>
        </p:nvSpPr>
        <p:spPr>
          <a:xfrm>
            <a:off x="3887644" y="4836065"/>
            <a:ext cx="20522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جميع حروفه صحيحة ويحتوي على </a:t>
            </a:r>
            <a:r>
              <a:rPr lang="ar-SA" sz="2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همزة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ar-SA" sz="2400" b="1" dirty="0" smtClean="0">
                <a:solidFill>
                  <a:srgbClr val="92D050"/>
                </a:solidFill>
                <a:latin typeface="Times New Roman" panose="02020603050405020304" pitchFamily="18" charset="0"/>
              </a:rPr>
              <a:t>أكل </a:t>
            </a:r>
          </a:p>
          <a:p>
            <a:pPr algn="ctr"/>
            <a:r>
              <a:rPr lang="ar-SA" sz="2400" b="1" dirty="0" smtClean="0">
                <a:solidFill>
                  <a:srgbClr val="92D050"/>
                </a:solidFill>
                <a:latin typeface="Times New Roman" panose="02020603050405020304" pitchFamily="18" charset="0"/>
              </a:rPr>
              <a:t>سأل </a:t>
            </a:r>
          </a:p>
          <a:p>
            <a:pPr algn="ctr"/>
            <a:r>
              <a:rPr lang="ar-SA" sz="2400" b="1" dirty="0" smtClean="0">
                <a:solidFill>
                  <a:srgbClr val="92D050"/>
                </a:solidFill>
                <a:latin typeface="Times New Roman" panose="02020603050405020304" pitchFamily="18" charset="0"/>
              </a:rPr>
              <a:t>أقرا </a:t>
            </a:r>
            <a:endParaRPr lang="he-IL" sz="2400" b="1" dirty="0">
              <a:solidFill>
                <a:srgbClr val="92D050"/>
              </a:solidFill>
            </a:endParaRPr>
          </a:p>
        </p:txBody>
      </p:sp>
      <p:sp>
        <p:nvSpPr>
          <p:cNvPr id="8198" name="מלבן 8197"/>
          <p:cNvSpPr/>
          <p:nvPr/>
        </p:nvSpPr>
        <p:spPr>
          <a:xfrm>
            <a:off x="597810" y="4836065"/>
            <a:ext cx="166911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جميع حروفه صحيحة ويحتوي على تضعيف</a:t>
            </a:r>
          </a:p>
          <a:p>
            <a:pPr algn="ctr"/>
            <a:r>
              <a:rPr lang="ar-SA" sz="24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شدّ</a:t>
            </a:r>
          </a:p>
          <a:p>
            <a:pPr algn="ctr"/>
            <a:r>
              <a:rPr lang="ar-SA" sz="24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يَمدَ</a:t>
            </a:r>
          </a:p>
          <a:p>
            <a:pPr algn="ctr"/>
            <a:r>
              <a:rPr lang="ar-SA" sz="2400" b="1" dirty="0" smtClean="0">
                <a:solidFill>
                  <a:srgbClr val="0070C0"/>
                </a:solidFill>
              </a:rPr>
              <a:t>رُدّ</a:t>
            </a:r>
            <a:endParaRPr lang="ar-SA" sz="24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9" name="מלבן 8198"/>
          <p:cNvSpPr/>
          <p:nvPr/>
        </p:nvSpPr>
        <p:spPr>
          <a:xfrm>
            <a:off x="6816600" y="5745409"/>
            <a:ext cx="22586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ar-SA" sz="2400" b="1" dirty="0">
                <a:solidFill>
                  <a:srgbClr val="F79646"/>
                </a:solidFill>
                <a:latin typeface="Calibri" panose="020F0502020204030204" pitchFamily="34" charset="0"/>
              </a:rPr>
              <a:t>شَرِبَ</a:t>
            </a:r>
          </a:p>
          <a:p>
            <a:pPr algn="ctr" rtl="0"/>
            <a:r>
              <a:rPr lang="ar-SA" sz="2400" b="1" dirty="0">
                <a:solidFill>
                  <a:srgbClr val="F79646"/>
                </a:solidFill>
                <a:latin typeface="Calibri" panose="020F0502020204030204" pitchFamily="34" charset="0"/>
              </a:rPr>
              <a:t>يلعبُ</a:t>
            </a:r>
          </a:p>
          <a:p>
            <a:pPr algn="ctr" rtl="0"/>
            <a:r>
              <a:rPr lang="ar-SA" sz="2400" b="1" i="0" u="none" strike="noStrike" dirty="0" smtClean="0">
                <a:solidFill>
                  <a:srgbClr val="F79646"/>
                </a:solidFill>
                <a:effectLst/>
                <a:latin typeface="Calibri" panose="020F0502020204030204" pitchFamily="34" charset="0"/>
              </a:rPr>
              <a:t>ركض</a:t>
            </a:r>
            <a:endParaRPr lang="ar-SA" sz="2400" b="1" i="0" u="none" strike="noStrike" dirty="0">
              <a:solidFill>
                <a:srgbClr val="F79646"/>
              </a:solidFill>
              <a:effectLst/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wheel spokes="1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38090">
            <a:off x="221023" y="927095"/>
            <a:ext cx="640608" cy="876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הסבר ענן 3"/>
          <p:cNvSpPr>
            <a:spLocks noGrp="1"/>
          </p:cNvSpPr>
          <p:nvPr>
            <p:ph type="ctrTitle"/>
          </p:nvPr>
        </p:nvSpPr>
        <p:spPr>
          <a:xfrm>
            <a:off x="1331640" y="1"/>
            <a:ext cx="7344816" cy="1654200"/>
          </a:xfrm>
          <a:prstGeom prst="cloudCallout">
            <a:avLst>
              <a:gd name="adj1" fmla="val -54411"/>
              <a:gd name="adj2" fmla="val 9557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4800" b="1" dirty="0">
                <a:solidFill>
                  <a:srgbClr val="1F497D"/>
                </a:solidFill>
                <a:latin typeface="Calibri" panose="020F0502020204030204" pitchFamily="34" charset="0"/>
              </a:rPr>
              <a:t>الفعلُ المعتلُّ فلهُ </a:t>
            </a:r>
            <a:r>
              <a:rPr lang="ar-SA" sz="4800" b="1" dirty="0" smtClean="0">
                <a:solidFill>
                  <a:srgbClr val="1F497D"/>
                </a:solidFill>
                <a:latin typeface="Calibri" panose="020F0502020204030204" pitchFamily="34" charset="0"/>
              </a:rPr>
              <a:t>خمسةُ أنواع </a:t>
            </a:r>
            <a:endParaRPr lang="he-IL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10" name="מחבר ישר 9"/>
          <p:cNvCxnSpPr>
            <a:stCxn id="6" idx="1"/>
          </p:cNvCxnSpPr>
          <p:nvPr/>
        </p:nvCxnSpPr>
        <p:spPr>
          <a:xfrm>
            <a:off x="5004048" y="1652440"/>
            <a:ext cx="0" cy="480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ישר 11"/>
          <p:cNvCxnSpPr/>
          <p:nvPr/>
        </p:nvCxnSpPr>
        <p:spPr>
          <a:xfrm>
            <a:off x="5004048" y="2132856"/>
            <a:ext cx="36724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ישר 15"/>
          <p:cNvCxnSpPr/>
          <p:nvPr/>
        </p:nvCxnSpPr>
        <p:spPr>
          <a:xfrm flipH="1">
            <a:off x="1155307" y="2132856"/>
            <a:ext cx="38487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מחבר חץ ישר 18"/>
          <p:cNvCxnSpPr/>
          <p:nvPr/>
        </p:nvCxnSpPr>
        <p:spPr>
          <a:xfrm>
            <a:off x="8676456" y="2132856"/>
            <a:ext cx="0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מחבר חץ ישר 20"/>
          <p:cNvCxnSpPr/>
          <p:nvPr/>
        </p:nvCxnSpPr>
        <p:spPr>
          <a:xfrm>
            <a:off x="6732240" y="2132856"/>
            <a:ext cx="0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מחבר חץ ישר 22"/>
          <p:cNvCxnSpPr/>
          <p:nvPr/>
        </p:nvCxnSpPr>
        <p:spPr>
          <a:xfrm>
            <a:off x="5004048" y="2132856"/>
            <a:ext cx="0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מחבר חץ ישר 24"/>
          <p:cNvCxnSpPr/>
          <p:nvPr/>
        </p:nvCxnSpPr>
        <p:spPr>
          <a:xfrm>
            <a:off x="3275856" y="2132856"/>
            <a:ext cx="0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מחבר חץ ישר 26"/>
          <p:cNvCxnSpPr/>
          <p:nvPr/>
        </p:nvCxnSpPr>
        <p:spPr>
          <a:xfrm>
            <a:off x="1155307" y="2132856"/>
            <a:ext cx="0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מלבן 27"/>
          <p:cNvSpPr/>
          <p:nvPr/>
        </p:nvSpPr>
        <p:spPr>
          <a:xfrm>
            <a:off x="8230970" y="2823759"/>
            <a:ext cx="890972" cy="101566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400" b="1" dirty="0">
                <a:solidFill>
                  <a:srgbClr val="F79646"/>
                </a:solidFill>
                <a:latin typeface="Calibri" panose="020F0502020204030204" pitchFamily="34" charset="0"/>
              </a:rPr>
              <a:t>مثال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30" name="מלבן 29"/>
          <p:cNvSpPr/>
          <p:nvPr/>
        </p:nvSpPr>
        <p:spPr>
          <a:xfrm>
            <a:off x="6298846" y="2823758"/>
            <a:ext cx="866788" cy="10156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  <a:latin typeface="Calibri" panose="020F0502020204030204" pitchFamily="34" charset="0"/>
              </a:rPr>
              <a:t>أجوف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31" name="מלבן 30"/>
          <p:cNvSpPr/>
          <p:nvPr/>
        </p:nvSpPr>
        <p:spPr>
          <a:xfrm>
            <a:off x="4561109" y="2823555"/>
            <a:ext cx="927431" cy="101566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400" b="1" dirty="0">
                <a:solidFill>
                  <a:srgbClr val="92D050"/>
                </a:solidFill>
                <a:latin typeface="Calibri" panose="020F0502020204030204" pitchFamily="34" charset="0"/>
              </a:rPr>
              <a:t>ناقص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1024" name="מלבן 1023"/>
          <p:cNvSpPr/>
          <p:nvPr/>
        </p:nvSpPr>
        <p:spPr>
          <a:xfrm>
            <a:off x="2459567" y="2823555"/>
            <a:ext cx="1572459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400" b="1" dirty="0">
                <a:solidFill>
                  <a:srgbClr val="00B0F0"/>
                </a:solidFill>
                <a:latin typeface="Calibri" panose="020F0502020204030204" pitchFamily="34" charset="0"/>
              </a:rPr>
              <a:t>لفيف </a:t>
            </a:r>
            <a:r>
              <a:rPr lang="ar-SA" sz="2400" b="1" dirty="0" smtClean="0">
                <a:solidFill>
                  <a:srgbClr val="00B0F0"/>
                </a:solidFill>
                <a:latin typeface="Calibri" panose="020F0502020204030204" pitchFamily="34" charset="0"/>
              </a:rPr>
              <a:t>مقرون</a:t>
            </a:r>
            <a:endParaRPr lang="ar-SA" sz="2400" b="1" dirty="0">
              <a:solidFill>
                <a:srgbClr val="00B0F0"/>
              </a:solidFill>
              <a:latin typeface="Calibri" panose="020F0502020204030204" pitchFamily="34" charset="0"/>
            </a:endParaRP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1025" name="מלבן 1024"/>
          <p:cNvSpPr/>
          <p:nvPr/>
        </p:nvSpPr>
        <p:spPr>
          <a:xfrm>
            <a:off x="427717" y="2845641"/>
            <a:ext cx="1633089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400" b="1" dirty="0">
                <a:solidFill>
                  <a:srgbClr val="538CD5"/>
                </a:solidFill>
                <a:latin typeface="Calibri" panose="020F0502020204030204" pitchFamily="34" charset="0"/>
              </a:rPr>
              <a:t>لفيف مفروق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2" name="חץ למטה 1"/>
          <p:cNvSpPr/>
          <p:nvPr/>
        </p:nvSpPr>
        <p:spPr>
          <a:xfrm>
            <a:off x="8506148" y="3868599"/>
            <a:ext cx="340616" cy="8565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3554" y="3839421"/>
            <a:ext cx="403157" cy="885723"/>
          </a:xfrm>
          <a:prstGeom prst="rect">
            <a:avLst/>
          </a:prstGeom>
        </p:spPr>
      </p:pic>
      <p:pic>
        <p:nvPicPr>
          <p:cNvPr id="4" name="תמונה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876" y="3845579"/>
            <a:ext cx="402371" cy="856545"/>
          </a:xfrm>
          <a:prstGeom prst="rect">
            <a:avLst/>
          </a:prstGeom>
        </p:spPr>
      </p:pic>
      <p:pic>
        <p:nvPicPr>
          <p:cNvPr id="8" name="תמונה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670" y="3845578"/>
            <a:ext cx="402371" cy="856545"/>
          </a:xfrm>
          <a:prstGeom prst="rect">
            <a:avLst/>
          </a:prstGeom>
        </p:spPr>
      </p:pic>
      <p:pic>
        <p:nvPicPr>
          <p:cNvPr id="9" name="תמונה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464" y="3877354"/>
            <a:ext cx="402371" cy="816757"/>
          </a:xfrm>
          <a:prstGeom prst="rect">
            <a:avLst/>
          </a:prstGeom>
        </p:spPr>
      </p:pic>
      <p:sp>
        <p:nvSpPr>
          <p:cNvPr id="11" name="מלבן 10"/>
          <p:cNvSpPr/>
          <p:nvPr/>
        </p:nvSpPr>
        <p:spPr>
          <a:xfrm>
            <a:off x="7859239" y="4725144"/>
            <a:ext cx="122148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ar-SA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ما كانَ أولهُ حرفَ علةٍ</a:t>
            </a:r>
          </a:p>
          <a:p>
            <a:r>
              <a:rPr lang="ar-AE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ar-AE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ar-AE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و</a:t>
            </a:r>
            <a:r>
              <a:rPr lang="ar-AE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َجَدَ- </a:t>
            </a:r>
            <a:r>
              <a:rPr lang="ar-AE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وَ</a:t>
            </a:r>
            <a:r>
              <a:rPr lang="ar-AE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عَدَ-      </a:t>
            </a:r>
            <a:r>
              <a:rPr lang="ar-AE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وَ</a:t>
            </a:r>
            <a:r>
              <a:rPr lang="ar-AE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سِعَ</a:t>
            </a: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13" name="מלבן 12"/>
          <p:cNvSpPr/>
          <p:nvPr/>
        </p:nvSpPr>
        <p:spPr>
          <a:xfrm>
            <a:off x="6065945" y="4644622"/>
            <a:ext cx="120917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ما كان أوسطهُ حرفَ علةٍ</a:t>
            </a:r>
          </a:p>
          <a:p>
            <a:r>
              <a:rPr lang="ar-AE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ق</a:t>
            </a:r>
            <a:r>
              <a:rPr lang="ar-AE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ا</a:t>
            </a:r>
            <a:r>
              <a:rPr lang="ar-AE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ل- ن</a:t>
            </a:r>
            <a:r>
              <a:rPr lang="ar-AE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ا</a:t>
            </a:r>
            <a:r>
              <a:rPr lang="ar-AE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م- ص</a:t>
            </a:r>
            <a:r>
              <a:rPr lang="ar-AE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ا</a:t>
            </a:r>
            <a:r>
              <a:rPr lang="ar-AE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مَ</a:t>
            </a:r>
            <a:r>
              <a:rPr lang="ar-SA" b="1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b="1" dirty="0"/>
          </a:p>
        </p:txBody>
      </p:sp>
      <p:sp>
        <p:nvSpPr>
          <p:cNvPr id="14" name="מלבן 13"/>
          <p:cNvSpPr/>
          <p:nvPr/>
        </p:nvSpPr>
        <p:spPr>
          <a:xfrm>
            <a:off x="4198510" y="4648200"/>
            <a:ext cx="16603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ما كان</a:t>
            </a:r>
          </a:p>
          <a:p>
            <a:pPr algn="ctr"/>
            <a:r>
              <a:rPr lang="ar-SA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آخرهُ حرفَ </a:t>
            </a:r>
            <a:r>
              <a:rPr lang="ar-SA" sz="2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علةٍ</a:t>
            </a:r>
            <a:endParaRPr lang="ar-AE" sz="20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ar-AE" sz="2000" b="1" i="0" u="none" strike="noStrike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دع</a:t>
            </a:r>
            <a:r>
              <a:rPr lang="ar-AE" sz="2000" b="1" i="0" u="none" strike="noStrike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ا</a:t>
            </a:r>
            <a:r>
              <a:rPr lang="ar-AE" sz="2000" b="1" i="0" u="none" strike="noStrike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س</a:t>
            </a:r>
            <a:r>
              <a:rPr lang="ar-AE" sz="2000" b="1" i="0" u="none" strike="noStrike" dirty="0" smtClean="0">
                <a:effectLst/>
                <a:latin typeface="Calibri" panose="020F0502020204030204" pitchFamily="34" charset="0"/>
              </a:rPr>
              <a:t>ع</a:t>
            </a:r>
            <a:r>
              <a:rPr lang="ar-AE" sz="2000" b="1" i="0" u="none" strike="noStrike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ى</a:t>
            </a:r>
            <a:r>
              <a:rPr lang="ar-AE" sz="2000" b="1" i="0" u="none" strike="noStrike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رم</a:t>
            </a:r>
            <a:r>
              <a:rPr lang="ar-AE" sz="2000" b="1" i="0" u="none" strike="noStrike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ى</a:t>
            </a:r>
            <a:endParaRPr lang="ar-SA" sz="2000" b="1" i="0" u="none" strike="noStrike" dirty="0">
              <a:solidFill>
                <a:srgbClr val="FF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5" name="מלבן 14"/>
          <p:cNvSpPr/>
          <p:nvPr/>
        </p:nvSpPr>
        <p:spPr>
          <a:xfrm>
            <a:off x="2228564" y="4670766"/>
            <a:ext cx="203177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/>
            <a:r>
              <a:rPr lang="ar-SA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ما كان أوسطهُ وآخرهُ حرفَ </a:t>
            </a:r>
            <a:r>
              <a:rPr lang="ar-SA" sz="2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علةٍ</a:t>
            </a:r>
            <a:endParaRPr lang="ar-SA" sz="20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ar-SA" b="1" dirty="0"/>
              <a:t>أ</a:t>
            </a:r>
            <a:r>
              <a:rPr lang="ar-SA" b="1" dirty="0">
                <a:solidFill>
                  <a:srgbClr val="FF0000"/>
                </a:solidFill>
              </a:rPr>
              <a:t>وى</a:t>
            </a:r>
            <a:r>
              <a:rPr lang="ar-SA" b="1" dirty="0"/>
              <a:t> ، ش</a:t>
            </a:r>
            <a:r>
              <a:rPr lang="ar-SA" b="1" dirty="0">
                <a:solidFill>
                  <a:srgbClr val="FF0000"/>
                </a:solidFill>
              </a:rPr>
              <a:t>وى</a:t>
            </a:r>
            <a:r>
              <a:rPr lang="ar-SA" b="1" dirty="0"/>
              <a:t> ، ر</a:t>
            </a:r>
            <a:r>
              <a:rPr lang="ar-SA" b="1" dirty="0">
                <a:solidFill>
                  <a:srgbClr val="FF0000"/>
                </a:solidFill>
              </a:rPr>
              <a:t>وى</a:t>
            </a:r>
            <a:r>
              <a:rPr lang="ar-SA" b="1" dirty="0"/>
              <a:t> ، ع</a:t>
            </a:r>
            <a:r>
              <a:rPr lang="ar-SA" b="1" dirty="0">
                <a:solidFill>
                  <a:srgbClr val="FF0000"/>
                </a:solidFill>
              </a:rPr>
              <a:t>وى</a:t>
            </a:r>
            <a:r>
              <a:rPr lang="ar-SA" b="1" dirty="0"/>
              <a:t> ، ل</a:t>
            </a:r>
            <a:r>
              <a:rPr lang="ar-SA" b="1" dirty="0">
                <a:solidFill>
                  <a:srgbClr val="FF0000"/>
                </a:solidFill>
              </a:rPr>
              <a:t>وى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17" name="מלבן 16"/>
          <p:cNvSpPr/>
          <p:nvPr/>
        </p:nvSpPr>
        <p:spPr>
          <a:xfrm>
            <a:off x="425001" y="4644622"/>
            <a:ext cx="170003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ما كان أولهُ وآخرهُ حرفَ </a:t>
            </a:r>
            <a:r>
              <a:rPr lang="ar-SA" sz="2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علةٍ</a:t>
            </a:r>
            <a:endParaRPr lang="en-US" sz="20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ar-SA" b="1" dirty="0">
                <a:solidFill>
                  <a:srgbClr val="FF0000"/>
                </a:solidFill>
              </a:rPr>
              <a:t>و</a:t>
            </a:r>
            <a:r>
              <a:rPr lang="ar-SA" b="1" dirty="0"/>
              <a:t>ق</a:t>
            </a:r>
            <a:r>
              <a:rPr lang="ar-SA" b="1" dirty="0">
                <a:solidFill>
                  <a:srgbClr val="FF0000"/>
                </a:solidFill>
              </a:rPr>
              <a:t>ى</a:t>
            </a:r>
            <a:r>
              <a:rPr lang="ar-SA" b="1" dirty="0"/>
              <a:t> ، </a:t>
            </a:r>
            <a:r>
              <a:rPr lang="ar-SA" b="1" dirty="0">
                <a:solidFill>
                  <a:srgbClr val="FF0000"/>
                </a:solidFill>
              </a:rPr>
              <a:t>و</a:t>
            </a:r>
            <a:r>
              <a:rPr lang="ar-SA" b="1" dirty="0"/>
              <a:t>ع</a:t>
            </a:r>
            <a:r>
              <a:rPr lang="ar-SA" b="1" dirty="0">
                <a:solidFill>
                  <a:srgbClr val="FF0000"/>
                </a:solidFill>
              </a:rPr>
              <a:t>ى</a:t>
            </a:r>
            <a:r>
              <a:rPr lang="ar-SA" b="1" dirty="0"/>
              <a:t> ، </a:t>
            </a:r>
            <a:r>
              <a:rPr lang="ar-SA" b="1" dirty="0">
                <a:solidFill>
                  <a:srgbClr val="FF0000"/>
                </a:solidFill>
              </a:rPr>
              <a:t>و</a:t>
            </a:r>
            <a:r>
              <a:rPr lang="ar-SA" b="1" dirty="0"/>
              <a:t>ف</a:t>
            </a:r>
            <a:r>
              <a:rPr lang="ar-SA" b="1" dirty="0">
                <a:solidFill>
                  <a:srgbClr val="FF0000"/>
                </a:solidFill>
              </a:rPr>
              <a:t>ى</a:t>
            </a:r>
            <a:r>
              <a:rPr lang="ar-SA" b="1" dirty="0"/>
              <a:t> ، </a:t>
            </a:r>
            <a:r>
              <a:rPr lang="ar-SA" b="1" dirty="0">
                <a:solidFill>
                  <a:srgbClr val="FF0000"/>
                </a:solidFill>
              </a:rPr>
              <a:t>و</a:t>
            </a:r>
            <a:r>
              <a:rPr lang="ar-SA" b="1" dirty="0"/>
              <a:t>ش</a:t>
            </a:r>
            <a:r>
              <a:rPr lang="ar-SA" b="1" dirty="0">
                <a:solidFill>
                  <a:srgbClr val="FF0000"/>
                </a:solidFill>
              </a:rPr>
              <a:t>ى</a:t>
            </a:r>
          </a:p>
          <a:p>
            <a:pPr algn="ctr"/>
            <a:endParaRPr lang="ar-SA" sz="20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47096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תרשים זרימה: תהליך חלופי 5"/>
          <p:cNvSpPr/>
          <p:nvPr/>
        </p:nvSpPr>
        <p:spPr>
          <a:xfrm>
            <a:off x="3708399" y="668302"/>
            <a:ext cx="4608513" cy="100806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3797598" y="754027"/>
            <a:ext cx="4392612" cy="92233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 smtClean="0">
                <a:solidFill>
                  <a:schemeClr val="bg1"/>
                </a:solidFill>
              </a:rPr>
              <a:t>خلاصة الدرس </a:t>
            </a:r>
            <a:endParaRPr lang="he-IL" sz="5400" b="1" dirty="0">
              <a:solidFill>
                <a:schemeClr val="bg1"/>
              </a:solidFill>
            </a:endParaRPr>
          </a:p>
        </p:txBody>
      </p:sp>
      <p:pic>
        <p:nvPicPr>
          <p:cNvPr id="11" name="תמונה 10" descr="kids-019[1]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1538" y="2000240"/>
            <a:ext cx="2247900" cy="20669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מלבן 1"/>
          <p:cNvSpPr/>
          <p:nvPr/>
        </p:nvSpPr>
        <p:spPr>
          <a:xfrm>
            <a:off x="3419872" y="2000240"/>
            <a:ext cx="51125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>
                <a:solidFill>
                  <a:srgbClr val="4F81BD"/>
                </a:solidFill>
                <a:latin typeface="Calibri" panose="020F0502020204030204" pitchFamily="34" charset="0"/>
              </a:rPr>
              <a:t>* هنالك نوعانِ منَ الفعل:</a:t>
            </a:r>
          </a:p>
          <a:p>
            <a:r>
              <a:rPr lang="ar-SA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1) </a:t>
            </a:r>
            <a:r>
              <a:rPr lang="ar-SA" sz="2000" b="1" u="sng" dirty="0">
                <a:solidFill>
                  <a:srgbClr val="000000"/>
                </a:solidFill>
                <a:latin typeface="Calibri" panose="020F0502020204030204" pitchFamily="34" charset="0"/>
              </a:rPr>
              <a:t>الفعل الصحيح</a:t>
            </a:r>
            <a:r>
              <a:rPr lang="ar-SA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 وأنواعه: أ- السالم. ب- المهموز. ت- المضعّف.</a:t>
            </a:r>
          </a:p>
          <a:p>
            <a:r>
              <a:rPr lang="ar-SA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2) </a:t>
            </a:r>
            <a:r>
              <a:rPr lang="ar-SA" sz="2000" b="1" u="sng" dirty="0">
                <a:solidFill>
                  <a:srgbClr val="000000"/>
                </a:solidFill>
                <a:latin typeface="Calibri" panose="020F0502020204030204" pitchFamily="34" charset="0"/>
              </a:rPr>
              <a:t>الفعل المعتل</a:t>
            </a:r>
            <a:r>
              <a:rPr lang="ar-SA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 وأنواعه: أ- المثال. ب- الأجوف. ت. الناقص. ث. اللفيف المقرون ج- اللفيف المفروق.</a:t>
            </a:r>
          </a:p>
          <a:p>
            <a:r>
              <a:rPr lang="ar-SA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* حروف العلة هي: الألف والواو والياء.</a:t>
            </a:r>
          </a:p>
          <a:p>
            <a:r>
              <a:rPr lang="ar-SA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* للتمييز بين الفعل الصحيح والمعتل يجب أن نجعل الفعلَ في صورة الماضي المجرد.</a:t>
            </a:r>
          </a:p>
          <a:p>
            <a:r>
              <a:rPr lang="ar-SA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* نوع الفعل المعتل يتحدد بمكان حرف العلة.</a:t>
            </a:r>
            <a:endParaRPr lang="ar-SA" sz="2000" b="1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cut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ar-SA" dirty="0">
                <a:solidFill>
                  <a:srgbClr val="336666"/>
                </a:solidFill>
                <a:latin typeface="Arial Black" panose="020B0A04020102020204" pitchFamily="34" charset="0"/>
              </a:rPr>
              <a:t>أسئلة </a:t>
            </a:r>
            <a:r>
              <a:rPr lang="ar-SA" dirty="0" smtClean="0">
                <a:solidFill>
                  <a:srgbClr val="336666"/>
                </a:solidFill>
                <a:latin typeface="Arial Black" panose="020B0A04020102020204" pitchFamily="34" charset="0"/>
              </a:rPr>
              <a:t>التقويم</a:t>
            </a:r>
            <a:r>
              <a:rPr lang="ar-SA" dirty="0"/>
              <a:t/>
            </a:r>
            <a:br>
              <a:rPr lang="ar-SA" dirty="0"/>
            </a:br>
            <a:r>
              <a:rPr lang="ar-SA" dirty="0">
                <a:latin typeface="Arial Black" panose="020B0A04020102020204" pitchFamily="34" charset="0"/>
              </a:rPr>
              <a:t>عرّف الفعل الصحيح </a:t>
            </a:r>
            <a:r>
              <a:rPr lang="ar-SA" dirty="0" smtClean="0">
                <a:latin typeface="Arial Black" panose="020B0A04020102020204" pitchFamily="34" charset="0"/>
              </a:rPr>
              <a:t>:</a:t>
            </a:r>
            <a:endParaRPr lang="ar-SA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ar-SA" dirty="0">
                <a:latin typeface="Arial Black" panose="020B0A04020102020204" pitchFamily="34" charset="0"/>
              </a:rPr>
              <a:t> </a:t>
            </a:r>
            <a:r>
              <a:rPr lang="ar-SA" dirty="0" smtClean="0">
                <a:latin typeface="Arial Black" panose="020B0A04020102020204" pitchFamily="34" charset="0"/>
              </a:rPr>
              <a:t>  أكتب </a:t>
            </a:r>
            <a:r>
              <a:rPr lang="ar-SA" dirty="0">
                <a:latin typeface="Arial Black" panose="020B0A04020102020204" pitchFamily="34" charset="0"/>
              </a:rPr>
              <a:t>ثلاثة أمثلة للفعل الصحيح </a:t>
            </a:r>
            <a:r>
              <a:rPr lang="ar-SA" dirty="0" smtClean="0">
                <a:latin typeface="Arial Black" panose="020B0A04020102020204" pitchFamily="34" charset="0"/>
              </a:rPr>
              <a:t>.</a:t>
            </a:r>
          </a:p>
          <a:p>
            <a:pPr marL="0" indent="0">
              <a:buNone/>
            </a:pPr>
            <a:endParaRPr lang="ar-SA" dirty="0">
              <a:latin typeface="Arial Black" panose="020B0A04020102020204" pitchFamily="34" charset="0"/>
            </a:endParaRPr>
          </a:p>
          <a:p>
            <a:r>
              <a:rPr lang="ar-SA" dirty="0">
                <a:latin typeface="Arial Black" panose="020B0A04020102020204" pitchFamily="34" charset="0"/>
              </a:rPr>
              <a:t>عرّف الفعل المعتل </a:t>
            </a:r>
            <a:r>
              <a:rPr lang="ar-SA" dirty="0" smtClean="0">
                <a:latin typeface="Arial Black" panose="020B0A04020102020204" pitchFamily="34" charset="0"/>
              </a:rPr>
              <a:t>:</a:t>
            </a:r>
            <a:endParaRPr lang="ar-SA" dirty="0">
              <a:latin typeface="Arial Black" panose="020B0A04020102020204" pitchFamily="34" charset="0"/>
            </a:endParaRPr>
          </a:p>
          <a:p>
            <a:r>
              <a:rPr lang="ar-SA" dirty="0">
                <a:latin typeface="Arial Black" panose="020B0A04020102020204" pitchFamily="34" charset="0"/>
              </a:rPr>
              <a:t>أكتب ثلاثة أمثلة للفعل المعتل</a:t>
            </a:r>
          </a:p>
          <a:p>
            <a:pPr marL="0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6142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ar-SA" sz="3600" b="1" dirty="0">
                <a:solidFill>
                  <a:srgbClr val="336666"/>
                </a:solidFill>
                <a:latin typeface="Arial Black" panose="020B0A04020102020204" pitchFamily="34" charset="0"/>
              </a:rPr>
              <a:t>ميّز الفعل الصحيح من الفعل المعتل </a:t>
            </a:r>
            <a:r>
              <a:rPr lang="ar-SA" sz="3600" b="1" dirty="0" err="1">
                <a:solidFill>
                  <a:srgbClr val="336666"/>
                </a:solidFill>
                <a:latin typeface="Arial Black" panose="020B0A04020102020204" pitchFamily="34" charset="0"/>
              </a:rPr>
              <a:t>فيمايلي</a:t>
            </a:r>
            <a:r>
              <a:rPr lang="ar-SA" sz="3600" b="1" dirty="0">
                <a:solidFill>
                  <a:srgbClr val="336666"/>
                </a:solidFill>
                <a:latin typeface="Arial Black" panose="020B0A04020102020204" pitchFamily="34" charset="0"/>
              </a:rPr>
              <a:t>:</a:t>
            </a:r>
          </a:p>
          <a:p>
            <a:r>
              <a:rPr lang="ar-SA" sz="4400" dirty="0">
                <a:solidFill>
                  <a:srgbClr val="000000"/>
                </a:solidFill>
                <a:latin typeface="Arial" panose="020B0604020202020204" pitchFamily="34" charset="0"/>
              </a:rPr>
              <a:t>عاد المسافر.</a:t>
            </a:r>
            <a:endParaRPr lang="ar-SA" dirty="0">
              <a:solidFill>
                <a:srgbClr val="CCCC99"/>
              </a:solidFill>
              <a:latin typeface="Noto Sans Symbols"/>
            </a:endParaRPr>
          </a:p>
          <a:p>
            <a:r>
              <a:rPr lang="ar-SA" sz="4400" dirty="0">
                <a:solidFill>
                  <a:srgbClr val="000000"/>
                </a:solidFill>
                <a:latin typeface="Arial" panose="020B0604020202020204" pitchFamily="34" charset="0"/>
              </a:rPr>
              <a:t>ركب الفارس الحصان .</a:t>
            </a:r>
            <a:endParaRPr lang="ar-SA" dirty="0">
              <a:solidFill>
                <a:srgbClr val="CCCC99"/>
              </a:solidFill>
              <a:latin typeface="Noto Sans Symbols"/>
            </a:endParaRPr>
          </a:p>
          <a:p>
            <a:r>
              <a:rPr lang="ar-SA" sz="4400" dirty="0">
                <a:solidFill>
                  <a:srgbClr val="000000"/>
                </a:solidFill>
                <a:latin typeface="Arial" panose="020B0604020202020204" pitchFamily="34" charset="0"/>
              </a:rPr>
              <a:t>اجتهد في دروسك .</a:t>
            </a:r>
            <a:endParaRPr lang="ar-SA" dirty="0">
              <a:solidFill>
                <a:srgbClr val="CCCC99"/>
              </a:solidFill>
              <a:latin typeface="Noto Sans Symbols"/>
            </a:endParaRPr>
          </a:p>
          <a:p>
            <a:r>
              <a:rPr lang="ar-SA" sz="4400" dirty="0">
                <a:solidFill>
                  <a:srgbClr val="000000"/>
                </a:solidFill>
                <a:latin typeface="Arial" panose="020B0604020202020204" pitchFamily="34" charset="0"/>
              </a:rPr>
              <a:t>حان الموعد </a:t>
            </a:r>
            <a:r>
              <a:rPr lang="ar-SA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ar-SA" sz="2000" b="0" i="0" u="none" strike="noStrike" dirty="0">
              <a:solidFill>
                <a:srgbClr val="CCCC99"/>
              </a:solidFill>
              <a:effectLst/>
              <a:latin typeface="Noto Sans Symbols"/>
            </a:endParaRPr>
          </a:p>
        </p:txBody>
      </p:sp>
    </p:spTree>
    <p:extLst>
      <p:ext uri="{BB962C8B-B14F-4D97-AF65-F5344CB8AC3E}">
        <p14:creationId xmlns:p14="http://schemas.microsoft.com/office/powerpoint/2010/main" val="224074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31640" y="2060848"/>
            <a:ext cx="6400800" cy="3240360"/>
          </a:xfrm>
        </p:spPr>
        <p:txBody>
          <a:bodyPr/>
          <a:lstStyle/>
          <a:p>
            <a:pPr marL="514350" indent="-514350" algn="r">
              <a:buAutoNum type="arabicPeriod"/>
            </a:pPr>
            <a:r>
              <a:rPr lang="ar-SA" dirty="0" smtClean="0">
                <a:solidFill>
                  <a:schemeClr val="tx1"/>
                </a:solidFill>
              </a:rPr>
              <a:t>معرفة الفعل الصحيح . </a:t>
            </a:r>
          </a:p>
          <a:p>
            <a:pPr marL="514350" indent="-514350" algn="r">
              <a:buAutoNum type="arabicPeriod"/>
            </a:pPr>
            <a:r>
              <a:rPr lang="ar-SA" dirty="0" smtClean="0">
                <a:solidFill>
                  <a:schemeClr val="tx1"/>
                </a:solidFill>
              </a:rPr>
              <a:t>معرفة الفعل المعتل . </a:t>
            </a:r>
          </a:p>
          <a:p>
            <a:pPr marL="514350" indent="-514350" algn="r">
              <a:buAutoNum type="arabicPeriod"/>
            </a:pPr>
            <a:r>
              <a:rPr lang="ar-SA" dirty="0" smtClean="0">
                <a:solidFill>
                  <a:schemeClr val="tx1"/>
                </a:solidFill>
              </a:rPr>
              <a:t>معرفة احرف العله</a:t>
            </a:r>
            <a:r>
              <a:rPr lang="ar-SA" dirty="0" smtClean="0">
                <a:solidFill>
                  <a:srgbClr val="FF0000"/>
                </a:solidFill>
              </a:rPr>
              <a:t>.</a:t>
            </a:r>
          </a:p>
          <a:p>
            <a:pPr marL="514350" indent="-514350" algn="r">
              <a:buAutoNum type="arabicPeriod"/>
            </a:pPr>
            <a:r>
              <a:rPr lang="ar-SA" dirty="0" smtClean="0">
                <a:solidFill>
                  <a:schemeClr val="tx1"/>
                </a:solidFill>
              </a:rPr>
              <a:t>معرفة أنواع الفعل الصحيح. </a:t>
            </a:r>
          </a:p>
          <a:p>
            <a:pPr marL="514350" indent="-514350" algn="r">
              <a:buAutoNum type="arabicPeriod"/>
            </a:pPr>
            <a:r>
              <a:rPr lang="ar-SA" dirty="0" smtClean="0">
                <a:solidFill>
                  <a:schemeClr val="tx1"/>
                </a:solidFill>
              </a:rPr>
              <a:t>معرفة أنواع الفعل المعتل .</a:t>
            </a:r>
          </a:p>
          <a:p>
            <a:pPr marL="514350" indent="-514350" algn="r">
              <a:buAutoNum type="arabicPeriod"/>
            </a:pPr>
            <a:endParaRPr lang="he-IL" dirty="0"/>
          </a:p>
        </p:txBody>
      </p:sp>
      <p:grpSp>
        <p:nvGrpSpPr>
          <p:cNvPr id="4" name="Group 27"/>
          <p:cNvGrpSpPr>
            <a:grpSpLocks noGrp="1"/>
          </p:cNvGrpSpPr>
          <p:nvPr/>
        </p:nvGrpSpPr>
        <p:grpSpPr bwMode="auto">
          <a:xfrm>
            <a:off x="2742048" y="621358"/>
            <a:ext cx="6048559" cy="1439509"/>
            <a:chOff x="-421" y="1612"/>
            <a:chExt cx="3387" cy="1315"/>
          </a:xfrm>
        </p:grpSpPr>
        <p:pic>
          <p:nvPicPr>
            <p:cNvPr id="5" name="Picture 17" descr="cutecolorsschool1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300" y="1612"/>
              <a:ext cx="3266" cy="1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22"/>
            <p:cNvSpPr txBox="1">
              <a:spLocks noChangeArrowheads="1"/>
            </p:cNvSpPr>
            <p:nvPr/>
          </p:nvSpPr>
          <p:spPr bwMode="auto">
            <a:xfrm>
              <a:off x="-421" y="2138"/>
              <a:ext cx="1905" cy="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3300" b="1" dirty="0">
                <a:solidFill>
                  <a:schemeClr val="bg1"/>
                </a:solidFill>
                <a:latin typeface="Trebuchet MS" pitchFamily="34" charset="0"/>
                <a:cs typeface="Simplified Arabic" pitchFamily="18" charset="-78"/>
              </a:endParaRPr>
            </a:p>
          </p:txBody>
        </p:sp>
      </p:grpSp>
      <p:sp>
        <p:nvSpPr>
          <p:cNvPr id="7" name="مستطيل 6"/>
          <p:cNvSpPr/>
          <p:nvPr/>
        </p:nvSpPr>
        <p:spPr>
          <a:xfrm>
            <a:off x="4644008" y="846330"/>
            <a:ext cx="275427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4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+mj-ea"/>
                <a:cs typeface="Times New Roman"/>
              </a:rPr>
              <a:t>أهداف الدرس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7350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הסבר ענן 1"/>
          <p:cNvSpPr/>
          <p:nvPr/>
        </p:nvSpPr>
        <p:spPr>
          <a:xfrm>
            <a:off x="2714625" y="1000125"/>
            <a:ext cx="4214813" cy="1785938"/>
          </a:xfrm>
          <a:prstGeom prst="cloudCallou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8000" b="1" dirty="0">
                <a:solidFill>
                  <a:schemeClr val="accent1">
                    <a:lumMod val="75000"/>
                  </a:schemeClr>
                </a:solidFill>
                <a:latin typeface="Akhbar MT"/>
                <a:cs typeface="Akhbar MT" pitchFamily="2" charset="-78"/>
              </a:rPr>
              <a:t>الأفعال</a:t>
            </a:r>
            <a:endParaRPr lang="he-IL" sz="8000" b="1" dirty="0">
              <a:solidFill>
                <a:schemeClr val="accent1">
                  <a:lumMod val="75000"/>
                </a:schemeClr>
              </a:solidFill>
              <a:latin typeface="Akhbar MT"/>
            </a:endParaRPr>
          </a:p>
        </p:txBody>
      </p:sp>
      <p:sp>
        <p:nvSpPr>
          <p:cNvPr id="3" name="חץ למעלה 2"/>
          <p:cNvSpPr/>
          <p:nvPr/>
        </p:nvSpPr>
        <p:spPr>
          <a:xfrm rot="8910756">
            <a:off x="5314950" y="2786063"/>
            <a:ext cx="485775" cy="1801812"/>
          </a:xfrm>
          <a:prstGeom prst="upArrow">
            <a:avLst>
              <a:gd name="adj1" fmla="val 61099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 sz="4000"/>
          </a:p>
        </p:txBody>
      </p:sp>
      <p:sp>
        <p:nvSpPr>
          <p:cNvPr id="4" name="חץ למעלה 3"/>
          <p:cNvSpPr/>
          <p:nvPr/>
        </p:nvSpPr>
        <p:spPr>
          <a:xfrm rot="12595510">
            <a:off x="3808413" y="2833688"/>
            <a:ext cx="571500" cy="17891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 sz="4000"/>
          </a:p>
        </p:txBody>
      </p:sp>
      <p:sp>
        <p:nvSpPr>
          <p:cNvPr id="5" name="מלבן מעוגל 4"/>
          <p:cNvSpPr/>
          <p:nvPr/>
        </p:nvSpPr>
        <p:spPr>
          <a:xfrm>
            <a:off x="5857875" y="4572000"/>
            <a:ext cx="2143125" cy="107156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000" b="1" dirty="0">
                <a:latin typeface="Akhbar MT"/>
                <a:cs typeface="Akhbar MT" pitchFamily="2" charset="-78"/>
                <a:hlinkClick r:id="rId3" action="ppaction://hlinksldjump"/>
              </a:rPr>
              <a:t>أفعال</a:t>
            </a:r>
            <a:r>
              <a:rPr lang="ar-SA" sz="4000" b="1" dirty="0">
                <a:latin typeface="Akhbar MT"/>
                <a:cs typeface="Akhbar MT" pitchFamily="2" charset="-78"/>
              </a:rPr>
              <a:t> </a:t>
            </a:r>
            <a:r>
              <a:rPr lang="ar-SA" sz="4000" b="1" dirty="0" smtClean="0">
                <a:latin typeface="Akhbar MT"/>
                <a:cs typeface="Akhbar MT" pitchFamily="2" charset="-78"/>
              </a:rPr>
              <a:t>صحيحه</a:t>
            </a:r>
            <a:endParaRPr lang="he-IL" sz="4000" b="1" dirty="0">
              <a:latin typeface="Akhbar MT"/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1500188" y="4643438"/>
            <a:ext cx="2143125" cy="107156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000" b="1" dirty="0">
                <a:cs typeface="Akhbar MT" pitchFamily="2" charset="-78"/>
                <a:hlinkClick r:id="rId4" action="ppaction://hlinksldjump"/>
              </a:rPr>
              <a:t>أفعال</a:t>
            </a:r>
            <a:r>
              <a:rPr lang="ar-SA" sz="4000" b="1" dirty="0">
                <a:cs typeface="Akhbar MT" pitchFamily="2" charset="-78"/>
              </a:rPr>
              <a:t> </a:t>
            </a:r>
            <a:r>
              <a:rPr lang="ar-SA" sz="4000" b="1" dirty="0" smtClean="0">
                <a:cs typeface="Akhbar MT" pitchFamily="2" charset="-78"/>
              </a:rPr>
              <a:t>معتله</a:t>
            </a:r>
            <a:endParaRPr lang="he-IL" sz="4000" b="1" dirty="0"/>
          </a:p>
        </p:txBody>
      </p:sp>
      <p:pic>
        <p:nvPicPr>
          <p:cNvPr id="2055" name="תמונה 7" descr="cananim1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3571875"/>
            <a:ext cx="17145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1403648" y="692696"/>
            <a:ext cx="6858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ar-SA" sz="6900" b="1" dirty="0">
                <a:solidFill>
                  <a:srgbClr val="336666"/>
                </a:solidFill>
              </a:rPr>
              <a:t>التمهيد: </a:t>
            </a:r>
            <a:r>
              <a:rPr lang="ar-SA" sz="6900" b="1" dirty="0" smtClean="0">
                <a:solidFill>
                  <a:srgbClr val="336666"/>
                </a:solidFill>
              </a:rPr>
              <a:t>أحرف العلة هم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r-SA" sz="6900" b="1" dirty="0" smtClean="0">
                <a:solidFill>
                  <a:srgbClr val="336666"/>
                </a:solidFill>
                <a:latin typeface="Noto Sans Symbols"/>
              </a:rPr>
              <a:t>الالف – الواو- الياء  ( ا- ى – و –ي )</a:t>
            </a:r>
            <a:endParaRPr lang="ar-SA" sz="4830" dirty="0">
              <a:solidFill>
                <a:srgbClr val="CCCC99"/>
              </a:solidFill>
              <a:latin typeface="Noto Sans Symbols"/>
            </a:endParaRPr>
          </a:p>
          <a:p>
            <a:r>
              <a:rPr lang="ar-SA" dirty="0"/>
              <a:t/>
            </a:r>
            <a:br>
              <a:rPr lang="ar-SA" dirty="0"/>
            </a:b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2445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5076056" y="404665"/>
            <a:ext cx="3816424" cy="158504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6100" b="1" dirty="0">
                <a:solidFill>
                  <a:srgbClr val="336666"/>
                </a:solidFill>
                <a:latin typeface="Arial Black" panose="020B0A04020102020204" pitchFamily="34" charset="0"/>
              </a:rPr>
              <a:t>الأمثلة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2024844" y="2636912"/>
            <a:ext cx="6102424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ar-SA" sz="5100" b="1" u="sng" dirty="0">
                <a:solidFill>
                  <a:srgbClr val="FF0066"/>
                </a:solidFill>
              </a:rPr>
              <a:t>جمع</a:t>
            </a:r>
            <a:r>
              <a:rPr lang="ar-SA" sz="5100" dirty="0">
                <a:solidFill>
                  <a:srgbClr val="000000"/>
                </a:solidFill>
              </a:rPr>
              <a:t> النمل غذاءه للشتاء .</a:t>
            </a:r>
            <a:endParaRPr lang="ar-SA" sz="3570" dirty="0">
              <a:solidFill>
                <a:srgbClr val="CCCC99"/>
              </a:solidFill>
              <a:latin typeface="Noto Sans Symbol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5100" b="1" u="sng" dirty="0">
                <a:solidFill>
                  <a:srgbClr val="FF0066"/>
                </a:solidFill>
              </a:rPr>
              <a:t>سمع</a:t>
            </a:r>
            <a:r>
              <a:rPr lang="ar-SA" sz="5100" dirty="0">
                <a:solidFill>
                  <a:srgbClr val="000000"/>
                </a:solidFill>
              </a:rPr>
              <a:t> خالد بصيحة والديه .</a:t>
            </a:r>
            <a:endParaRPr lang="ar-SA" sz="3570" dirty="0">
              <a:solidFill>
                <a:srgbClr val="CCCC99"/>
              </a:solidFill>
              <a:latin typeface="Noto Sans Symbol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5100" b="1" u="sng" dirty="0">
                <a:solidFill>
                  <a:srgbClr val="FF0066"/>
                </a:solidFill>
              </a:rPr>
              <a:t>شكر</a:t>
            </a:r>
            <a:r>
              <a:rPr lang="ar-SA" sz="5100" dirty="0">
                <a:solidFill>
                  <a:srgbClr val="000000"/>
                </a:solidFill>
              </a:rPr>
              <a:t> المؤمن ربه على نعمه.</a:t>
            </a:r>
            <a:endParaRPr lang="ar-SA" sz="3570" b="0" i="0" u="none" strike="noStrike" dirty="0">
              <a:solidFill>
                <a:srgbClr val="CCCC99"/>
              </a:solidFill>
              <a:effectLst/>
              <a:latin typeface="Noto Sans Symbols"/>
            </a:endParaRPr>
          </a:p>
        </p:txBody>
      </p:sp>
    </p:spTree>
    <p:extLst>
      <p:ext uri="{BB962C8B-B14F-4D97-AF65-F5344CB8AC3E}">
        <p14:creationId xmlns:p14="http://schemas.microsoft.com/office/powerpoint/2010/main" val="61719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286000" y="1213009"/>
            <a:ext cx="5382344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ar-SA" sz="4700" b="1" u="sng" dirty="0">
                <a:solidFill>
                  <a:srgbClr val="000000"/>
                </a:solidFill>
              </a:rPr>
              <a:t>سع</a:t>
            </a:r>
            <a:r>
              <a:rPr lang="ar-SA" sz="4700" b="1" dirty="0">
                <a:solidFill>
                  <a:srgbClr val="66FF33"/>
                </a:solidFill>
              </a:rPr>
              <a:t>ى</a:t>
            </a:r>
            <a:r>
              <a:rPr lang="ar-SA" sz="4700" dirty="0">
                <a:solidFill>
                  <a:srgbClr val="000000"/>
                </a:solidFill>
              </a:rPr>
              <a:t> العامل الى رزقه.</a:t>
            </a:r>
            <a:endParaRPr lang="ar-SA" sz="3290" dirty="0">
              <a:solidFill>
                <a:srgbClr val="CCCC99"/>
              </a:solidFill>
              <a:latin typeface="Noto Sans Symbol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4700" u="sng" dirty="0">
                <a:solidFill>
                  <a:srgbClr val="000000"/>
                </a:solidFill>
              </a:rPr>
              <a:t>ز</a:t>
            </a:r>
            <a:r>
              <a:rPr lang="ar-SA" sz="4700" u="sng" dirty="0">
                <a:solidFill>
                  <a:srgbClr val="66FF33"/>
                </a:solidFill>
              </a:rPr>
              <a:t>ا</a:t>
            </a:r>
            <a:r>
              <a:rPr lang="ar-SA" sz="4700" u="sng" dirty="0">
                <a:solidFill>
                  <a:srgbClr val="000000"/>
                </a:solidFill>
              </a:rPr>
              <a:t>ر</a:t>
            </a:r>
            <a:r>
              <a:rPr lang="ar-SA" sz="4700" dirty="0">
                <a:solidFill>
                  <a:srgbClr val="000000"/>
                </a:solidFill>
              </a:rPr>
              <a:t> محمد ارحامه في العيد .</a:t>
            </a:r>
            <a:endParaRPr lang="ar-SA" sz="3290" dirty="0">
              <a:solidFill>
                <a:srgbClr val="CCCC99"/>
              </a:solidFill>
              <a:latin typeface="Noto Sans Symbol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4700" b="1" u="sng" dirty="0">
                <a:solidFill>
                  <a:srgbClr val="66FF33"/>
                </a:solidFill>
              </a:rPr>
              <a:t>و</a:t>
            </a:r>
            <a:r>
              <a:rPr lang="ar-SA" sz="4700" b="1" u="sng" dirty="0">
                <a:solidFill>
                  <a:srgbClr val="000000"/>
                </a:solidFill>
              </a:rPr>
              <a:t>صل</a:t>
            </a:r>
            <a:r>
              <a:rPr lang="ar-SA" sz="4700" dirty="0">
                <a:solidFill>
                  <a:srgbClr val="000000"/>
                </a:solidFill>
              </a:rPr>
              <a:t> الغائب إلى أهله سالماً</a:t>
            </a:r>
            <a:endParaRPr lang="ar-SA" sz="3290" b="0" i="0" u="none" strike="noStrike" dirty="0">
              <a:solidFill>
                <a:srgbClr val="CCCC99"/>
              </a:solidFill>
              <a:effectLst/>
              <a:latin typeface="Noto Sans Symbols"/>
            </a:endParaRPr>
          </a:p>
        </p:txBody>
      </p:sp>
    </p:spTree>
    <p:extLst>
      <p:ext uri="{BB962C8B-B14F-4D97-AF65-F5344CB8AC3E}">
        <p14:creationId xmlns:p14="http://schemas.microsoft.com/office/powerpoint/2010/main" val="182677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987824" y="332656"/>
            <a:ext cx="4572000" cy="1585049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ar-SA" sz="6100" b="1" dirty="0">
                <a:solidFill>
                  <a:srgbClr val="336666"/>
                </a:solidFill>
                <a:latin typeface="Arial Black" panose="020B0A04020102020204" pitchFamily="34" charset="0"/>
              </a:rPr>
              <a:t>المناقشة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251520" y="1917705"/>
            <a:ext cx="864096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ar-SA" sz="3100" dirty="0">
                <a:solidFill>
                  <a:srgbClr val="000000"/>
                </a:solidFill>
              </a:rPr>
              <a:t>عزيزي الطالب لعلك تعلم أن أحرف العلة في العربية هي :الألف , الواو , الياء .وما عداها أحرف صحيحة .</a:t>
            </a:r>
            <a:endParaRPr lang="ar-SA" sz="2170" dirty="0">
              <a:solidFill>
                <a:srgbClr val="CCCC99"/>
              </a:solidFill>
              <a:latin typeface="Noto Sans Symbol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3100" dirty="0">
                <a:solidFill>
                  <a:srgbClr val="000000"/>
                </a:solidFill>
              </a:rPr>
              <a:t>لو نظرنا في أفعال المجموعة الأولى وهي(جمع , سمع ,شكر )</a:t>
            </a:r>
            <a:endParaRPr lang="ar-SA" sz="2170" dirty="0">
              <a:solidFill>
                <a:srgbClr val="CCCC99"/>
              </a:solidFill>
              <a:latin typeface="Noto Sans Symbol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r-SA" sz="3100" dirty="0">
                <a:solidFill>
                  <a:srgbClr val="000000"/>
                </a:solidFill>
              </a:rPr>
              <a:t>قد خلت حروفها من احرف العلة على النحو التالي</a:t>
            </a:r>
            <a:endParaRPr lang="ar-SA" sz="2170" b="0" i="0" u="none" strike="noStrike" dirty="0">
              <a:solidFill>
                <a:srgbClr val="CCCC99"/>
              </a:solidFill>
              <a:effectLst/>
              <a:latin typeface="Noto Sans Symbols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4283968" y="3937606"/>
            <a:ext cx="1691680" cy="136960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4700" dirty="0">
                <a:solidFill>
                  <a:srgbClr val="000000"/>
                </a:solidFill>
              </a:rPr>
              <a:t>ج م ع</a:t>
            </a:r>
          </a:p>
          <a:p>
            <a:r>
              <a:rPr lang="ar-SA" dirty="0"/>
              <a:t/>
            </a:r>
            <a:br>
              <a:rPr lang="ar-SA" dirty="0"/>
            </a:br>
            <a:endParaRPr lang="he-IL" dirty="0"/>
          </a:p>
        </p:txBody>
      </p:sp>
      <p:cxnSp>
        <p:nvCxnSpPr>
          <p:cNvPr id="6" name="מחבר חץ ישר 5"/>
          <p:cNvCxnSpPr/>
          <p:nvPr/>
        </p:nvCxnSpPr>
        <p:spPr>
          <a:xfrm>
            <a:off x="5796136" y="4797152"/>
            <a:ext cx="864096" cy="706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מחבר חץ ישר 7"/>
          <p:cNvCxnSpPr/>
          <p:nvPr/>
        </p:nvCxnSpPr>
        <p:spPr>
          <a:xfrm>
            <a:off x="5129808" y="4797152"/>
            <a:ext cx="0" cy="864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חץ ישר 9"/>
          <p:cNvCxnSpPr/>
          <p:nvPr/>
        </p:nvCxnSpPr>
        <p:spPr>
          <a:xfrm flipH="1">
            <a:off x="3729608" y="4797152"/>
            <a:ext cx="842392" cy="7470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מלבן 14"/>
          <p:cNvSpPr/>
          <p:nvPr/>
        </p:nvSpPr>
        <p:spPr>
          <a:xfrm>
            <a:off x="6588224" y="5544234"/>
            <a:ext cx="12596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>
                <a:solidFill>
                  <a:srgbClr val="FF0066"/>
                </a:solidFill>
              </a:rPr>
              <a:t>حرف صحيح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18" name="מלבן 17"/>
          <p:cNvSpPr/>
          <p:nvPr/>
        </p:nvSpPr>
        <p:spPr>
          <a:xfrm>
            <a:off x="4539952" y="5679628"/>
            <a:ext cx="14356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>
                <a:solidFill>
                  <a:srgbClr val="FF0066"/>
                </a:solidFill>
              </a:rPr>
              <a:t>حرف صحيح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20" name="מלבן 19"/>
          <p:cNvSpPr/>
          <p:nvPr/>
        </p:nvSpPr>
        <p:spPr>
          <a:xfrm>
            <a:off x="2271193" y="5421252"/>
            <a:ext cx="15395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>
                <a:solidFill>
                  <a:srgbClr val="FF0066"/>
                </a:solidFill>
              </a:rPr>
              <a:t>حرف صحيح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21" name="מלבן 20"/>
          <p:cNvSpPr/>
          <p:nvPr/>
        </p:nvSpPr>
        <p:spPr>
          <a:xfrm>
            <a:off x="107503" y="6172070"/>
            <a:ext cx="3445049" cy="92333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ar-SA" b="1" dirty="0">
                <a:solidFill>
                  <a:srgbClr val="000000"/>
                </a:solidFill>
              </a:rPr>
              <a:t>إذن الفعل جمع فعل صحيح</a:t>
            </a:r>
          </a:p>
          <a:p>
            <a:r>
              <a:rPr lang="ar-SA" dirty="0"/>
              <a:t/>
            </a:r>
            <a:br>
              <a:rPr lang="ar-SA" dirty="0"/>
            </a:b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17712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הסבר אליפטי 2"/>
          <p:cNvSpPr/>
          <p:nvPr/>
        </p:nvSpPr>
        <p:spPr>
          <a:xfrm>
            <a:off x="2500313" y="1071563"/>
            <a:ext cx="4214812" cy="1928812"/>
          </a:xfrm>
          <a:prstGeom prst="wedgeEllipseCallout">
            <a:avLst>
              <a:gd name="adj1" fmla="val -42796"/>
              <a:gd name="adj2" fmla="val 823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6000" b="1" dirty="0" smtClean="0">
                <a:solidFill>
                  <a:srgbClr val="C00000"/>
                </a:solidFill>
                <a:latin typeface="Akhbar MT"/>
                <a:cs typeface="Akhbar MT" pitchFamily="2" charset="-78"/>
              </a:rPr>
              <a:t>الافعال الصحيحة </a:t>
            </a:r>
            <a:endParaRPr lang="he-IL" sz="6000" b="1" dirty="0">
              <a:solidFill>
                <a:srgbClr val="C00000"/>
              </a:solidFill>
              <a:latin typeface="Akhbar MT"/>
            </a:endParaRPr>
          </a:p>
        </p:txBody>
      </p:sp>
      <p:pic>
        <p:nvPicPr>
          <p:cNvPr id="3076" name="תמונה 5" descr="11509[1]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1000125"/>
            <a:ext cx="2071687" cy="250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לחצן פעולה: בית 6">
            <a:hlinkClick r:id="" action="ppaction://hlinkshowjump?jump=firstslide" highlightClick="1"/>
          </p:cNvPr>
          <p:cNvSpPr/>
          <p:nvPr/>
        </p:nvSpPr>
        <p:spPr>
          <a:xfrm>
            <a:off x="571500" y="5715000"/>
            <a:ext cx="785813" cy="71437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" name="מלבן 1"/>
          <p:cNvSpPr/>
          <p:nvPr/>
        </p:nvSpPr>
        <p:spPr>
          <a:xfrm>
            <a:off x="3491880" y="189310"/>
            <a:ext cx="4572000" cy="184665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ar-SA" sz="3900" dirty="0">
                <a:solidFill>
                  <a:srgbClr val="000000"/>
                </a:solidFill>
              </a:rPr>
              <a:t>ماذا يسمى هذا النوع من الأفعال ؟</a:t>
            </a:r>
            <a:endParaRPr lang="ar-SA" sz="2730" dirty="0">
              <a:solidFill>
                <a:srgbClr val="CCCC99"/>
              </a:solidFill>
              <a:latin typeface="Noto Sans Symbols"/>
            </a:endParaRP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3131840" y="3322727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SA" sz="4000" dirty="0">
                <a:solidFill>
                  <a:srgbClr val="000000"/>
                </a:solidFill>
              </a:rPr>
              <a:t>نستنج مما سبق أن الفعل الصحيح هو الفعل الذي خلت حروفه الأصلية من أحرف العلة</a:t>
            </a:r>
            <a:endParaRPr lang="he-IL" sz="4000" dirty="0"/>
          </a:p>
        </p:txBody>
      </p:sp>
    </p:spTree>
  </p:cSld>
  <p:clrMapOvr>
    <a:masterClrMapping/>
  </p:clrMapOvr>
  <p:transition spd="slow" advTm="11000">
    <p:wipe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4"/>
          <p:cNvSpPr txBox="1">
            <a:spLocks noChangeArrowheads="1"/>
          </p:cNvSpPr>
          <p:nvPr/>
        </p:nvSpPr>
        <p:spPr bwMode="auto">
          <a:xfrm>
            <a:off x="2643188" y="1844675"/>
            <a:ext cx="5786437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ar-SA" sz="2400" dirty="0">
                <a:solidFill>
                  <a:srgbClr val="000000"/>
                </a:solidFill>
              </a:rPr>
              <a:t>ل</a:t>
            </a:r>
            <a:r>
              <a:rPr lang="ar-SA" sz="2800" dirty="0">
                <a:solidFill>
                  <a:srgbClr val="000000"/>
                </a:solidFill>
              </a:rPr>
              <a:t>احظ الافعال التي تحتها خط وهي ( سعى , </a:t>
            </a:r>
            <a:r>
              <a:rPr lang="ar-SA" sz="2800" dirty="0" smtClean="0">
                <a:solidFill>
                  <a:srgbClr val="000000"/>
                </a:solidFill>
              </a:rPr>
              <a:t>زار,</a:t>
            </a:r>
            <a:endParaRPr lang="ar-SA" sz="2000" dirty="0">
              <a:solidFill>
                <a:srgbClr val="CCCC99"/>
              </a:solidFill>
              <a:latin typeface="Noto Sans Symbols"/>
            </a:endParaRPr>
          </a:p>
          <a:p>
            <a:r>
              <a:rPr lang="ar-SA" sz="2800" dirty="0">
                <a:solidFill>
                  <a:srgbClr val="000000"/>
                </a:solidFill>
              </a:rPr>
              <a:t>وصل ) .</a:t>
            </a:r>
          </a:p>
          <a:p>
            <a:r>
              <a:rPr lang="ar-SA" sz="2800" dirty="0">
                <a:solidFill>
                  <a:srgbClr val="000000"/>
                </a:solidFill>
              </a:rPr>
              <a:t>انظر في الفعل سعى هل أحد حروفه حرف علة ؟</a:t>
            </a:r>
          </a:p>
          <a:p>
            <a:r>
              <a:rPr lang="ar-SA" sz="2800" dirty="0">
                <a:solidFill>
                  <a:srgbClr val="000000"/>
                </a:solidFill>
              </a:rPr>
              <a:t>لاحظ الحرف الملون بالأخضر وهو (ى </a:t>
            </a:r>
            <a:r>
              <a:rPr lang="ar-SA" sz="2800" dirty="0" smtClean="0">
                <a:solidFill>
                  <a:srgbClr val="000000"/>
                </a:solidFill>
              </a:rPr>
              <a:t>) كذلك للفعل زار ووصل </a:t>
            </a:r>
            <a:endParaRPr lang="ar-SA" sz="2800" dirty="0">
              <a:solidFill>
                <a:srgbClr val="000000"/>
              </a:solidFill>
            </a:endParaRPr>
          </a:p>
        </p:txBody>
      </p:sp>
      <p:pic>
        <p:nvPicPr>
          <p:cNvPr id="4103" name="תמונה 7" descr="baby-80[1]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1643063"/>
            <a:ext cx="200025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לחצן פעולה: בית 10">
            <a:hlinkClick r:id="rId4" action="ppaction://hlinksldjump" highlightClick="1"/>
          </p:cNvPr>
          <p:cNvSpPr/>
          <p:nvPr/>
        </p:nvSpPr>
        <p:spPr>
          <a:xfrm>
            <a:off x="928688" y="5643563"/>
            <a:ext cx="857250" cy="71437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2" name="מלבן 1"/>
          <p:cNvSpPr/>
          <p:nvPr/>
        </p:nvSpPr>
        <p:spPr>
          <a:xfrm>
            <a:off x="2669208" y="441216"/>
            <a:ext cx="4572000" cy="86177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ar-SA" sz="3200" dirty="0"/>
              <a:t>ننتقل الآن للمجموعة الثانية</a:t>
            </a:r>
          </a:p>
          <a:p>
            <a:endParaRPr lang="ar-SA" dirty="0"/>
          </a:p>
        </p:txBody>
      </p:sp>
      <p:sp>
        <p:nvSpPr>
          <p:cNvPr id="3" name="מלבן 2"/>
          <p:cNvSpPr/>
          <p:nvPr/>
        </p:nvSpPr>
        <p:spPr>
          <a:xfrm>
            <a:off x="3136489" y="3906392"/>
            <a:ext cx="4572000" cy="140038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SA" sz="3100" dirty="0">
                <a:solidFill>
                  <a:srgbClr val="000000"/>
                </a:solidFill>
              </a:rPr>
              <a:t>س ع ى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cxnSp>
        <p:nvCxnSpPr>
          <p:cNvPr id="5" name="מחבר חץ ישר 4"/>
          <p:cNvCxnSpPr/>
          <p:nvPr/>
        </p:nvCxnSpPr>
        <p:spPr>
          <a:xfrm>
            <a:off x="7546637" y="4383445"/>
            <a:ext cx="655153" cy="8147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מחבר חץ ישר 6"/>
          <p:cNvCxnSpPr/>
          <p:nvPr/>
        </p:nvCxnSpPr>
        <p:spPr>
          <a:xfrm>
            <a:off x="7092280" y="4437112"/>
            <a:ext cx="0" cy="819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חץ ישר 9"/>
          <p:cNvCxnSpPr/>
          <p:nvPr/>
        </p:nvCxnSpPr>
        <p:spPr>
          <a:xfrm flipH="1">
            <a:off x="5925156" y="4362634"/>
            <a:ext cx="666328" cy="8021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מלבן 14"/>
          <p:cNvSpPr/>
          <p:nvPr/>
        </p:nvSpPr>
        <p:spPr>
          <a:xfrm>
            <a:off x="4406751" y="518189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SA" b="1" dirty="0">
                <a:solidFill>
                  <a:srgbClr val="3399FF"/>
                </a:solidFill>
              </a:rPr>
              <a:t>حرف صحيح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16" name="מלבן 15"/>
          <p:cNvSpPr/>
          <p:nvPr/>
        </p:nvSpPr>
        <p:spPr>
          <a:xfrm>
            <a:off x="3059832" y="5199007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SA" b="1" dirty="0">
                <a:solidFill>
                  <a:srgbClr val="3399FF"/>
                </a:solidFill>
              </a:rPr>
              <a:t>حرف صحيح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17" name="מלבן 16"/>
          <p:cNvSpPr/>
          <p:nvPr/>
        </p:nvSpPr>
        <p:spPr>
          <a:xfrm>
            <a:off x="1500188" y="51998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SA" b="1" dirty="0">
                <a:solidFill>
                  <a:srgbClr val="FF0066"/>
                </a:solidFill>
              </a:rPr>
              <a:t>حرف علة</a:t>
            </a:r>
          </a:p>
          <a:p>
            <a: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ar-SA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he-IL" dirty="0"/>
          </a:p>
        </p:txBody>
      </p:sp>
      <p:sp>
        <p:nvSpPr>
          <p:cNvPr id="19" name="מלבן 18"/>
          <p:cNvSpPr/>
          <p:nvPr/>
        </p:nvSpPr>
        <p:spPr>
          <a:xfrm>
            <a:off x="170974" y="4749026"/>
            <a:ext cx="4572000" cy="1015663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spAutoFit/>
          </a:bodyPr>
          <a:lstStyle/>
          <a:p>
            <a:r>
              <a:rPr lang="ar-SA" sz="2400" b="1" dirty="0">
                <a:solidFill>
                  <a:srgbClr val="000000"/>
                </a:solidFill>
              </a:rPr>
              <a:t>إذن الفعل سعى فعل معتل</a:t>
            </a:r>
          </a:p>
          <a:p>
            <a:r>
              <a:rPr lang="ar-SA" dirty="0"/>
              <a:t/>
            </a:r>
            <a:br>
              <a:rPr lang="ar-SA" dirty="0"/>
            </a:br>
            <a:endParaRPr lang="he-IL" dirty="0"/>
          </a:p>
        </p:txBody>
      </p:sp>
    </p:spTree>
  </p:cSld>
  <p:clrMapOvr>
    <a:masterClrMapping/>
  </p:clrMapOvr>
  <p:transition spd="slow" advTm="8000">
    <p:cut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55CB74E47DE2E0429F3C794A1399B090" ma:contentTypeVersion="17" ma:contentTypeDescription="צור מסמך חדש." ma:contentTypeScope="" ma:versionID="c1a2e78b7b8ecca9796779b8b59921cd">
  <xsd:schema xmlns:xsd="http://www.w3.org/2001/XMLSchema" xmlns:xs="http://www.w3.org/2001/XMLSchema" xmlns:p="http://schemas.microsoft.com/office/2006/metadata/properties" xmlns:ns2="f6c3a39a-9edd-4a9b-b375-f6b309205624" xmlns:ns3="5c530f38-84d7-4b4a-9143-1f49203e6cc7" targetNamespace="http://schemas.microsoft.com/office/2006/metadata/properties" ma:root="true" ma:fieldsID="71f232d1fa1f3f42bab609c08036c8d8" ns2:_="" ns3:_="">
    <xsd:import namespace="f6c3a39a-9edd-4a9b-b375-f6b309205624"/>
    <xsd:import namespace="5c530f38-84d7-4b4a-9143-1f49203e6cc7"/>
    <xsd:element name="properties">
      <xsd:complexType>
        <xsd:sequence>
          <xsd:element name="documentManagement">
            <xsd:complexType>
              <xsd:all>
                <xsd:element ref="ns2:מקצוע_x002f_תחום_x0020_דעת"/>
                <xsd:element ref="ns3:_x05e0__x05d5__x05e9__x05d0_"/>
                <xsd:element ref="ns3:_x05ea__x05d0__x05d5__x05e8__x0020__x05e7__x05e6__x05e8_" minOccurs="0"/>
                <xsd:element ref="ns2:קהל_x0020_יעד" minOccurs="0"/>
                <xsd:element ref="ns2:שכבת_x0020_גיל" minOccurs="0"/>
                <xsd:element ref="ns2:סיווג_x0020_פריט" minOccurs="0"/>
                <xsd:element ref="ns3:_x05d9__x05d5__x05e6__x05e8__x0020__x05d4__x05e4__x05e8__x05d9__x05d8__x0020__x05d6__x05db__x05d5__x05d9__x05d5__x05ea__x0020__x05d9__x05d5__x05e6__x05e8__x05d9__x05dd_" minOccurs="0"/>
                <xsd:element ref="ns3:_x05e9__x05dd__x0020__x05d1__x05d9__x05ea__x0020__x05d4__x05e1__x05e4__x05e8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c3a39a-9edd-4a9b-b375-f6b309205624" elementFormDefault="qualified">
    <xsd:import namespace="http://schemas.microsoft.com/office/2006/documentManagement/types"/>
    <xsd:import namespace="http://schemas.microsoft.com/office/infopath/2007/PartnerControls"/>
    <xsd:element name="מקצוע_x002f_תחום_x0020_דעת" ma:index="2" ma:displayName="מקצוע/תחום דעת" ma:format="Dropdown" ma:internalName="_x05de__x05e7__x05e6__x05d5__x05e2__x002F__x05ea__x05d7__x05d5__x05dd__x0020__x05d3__x05e2__x05ea_">
      <xsd:simpleType>
        <xsd:restriction base="dms:Choice">
          <xsd:enumeration value="אומנות"/>
          <xsd:enumeration value="אזרחות"/>
          <xsd:enumeration value="אלקטרוניקה"/>
          <xsd:enumeration value="אנגלית"/>
          <xsd:enumeration value="ביולוגיה"/>
          <xsd:enumeration value="גיאוגרפיה"/>
          <xsd:enumeration value="גמרא"/>
          <xsd:enumeration value="היסטוריה"/>
          <xsd:enumeration value="הלכה"/>
          <xsd:enumeration value="חשבונאות"/>
          <xsd:enumeration value="כימיה"/>
          <xsd:enumeration value="לשון והבעה"/>
          <xsd:enumeration value="מדעי החברה"/>
          <xsd:enumeration value="מדעי המחשב"/>
          <xsd:enumeration value="מוסיקה"/>
          <xsd:enumeration value="מנהל וכלכלה"/>
          <xsd:enumeration value="מנהל עסקים"/>
          <xsd:enumeration value="מתמטיקה"/>
          <xsd:enumeration value="ספורט"/>
          <xsd:enumeration value="ספרות"/>
          <xsd:enumeration value="ערבית"/>
          <xsd:enumeration value="פיזיקה"/>
          <xsd:enumeration value="קולנוע"/>
          <xsd:enumeration value="תיאטרון"/>
          <xsd:enumeration value="תנ&quot;ך"/>
          <xsd:enumeration value="תקשורת"/>
        </xsd:restriction>
      </xsd:simpleType>
    </xsd:element>
    <xsd:element name="קהל_x0020_יעד" ma:index="5" nillable="true" ma:displayName="קהל יעד" ma:default="תלמידים" ma:internalName="_x05e7__x05d4__x05dc__x0020__x05d9__x05e2__x05d3_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תלמידים"/>
                    <xsd:enumeration value="מורים"/>
                    <xsd:enumeration value="גננות"/>
                    <xsd:enumeration value="הורים"/>
                    <xsd:enumeration value="אחר"/>
                  </xsd:restriction>
                </xsd:simpleType>
              </xsd:element>
            </xsd:sequence>
          </xsd:extension>
        </xsd:complexContent>
      </xsd:complexType>
    </xsd:element>
    <xsd:element name="שכבת_x0020_גיל" ma:index="6" nillable="true" ma:displayName="שכבת גיל" ma:default="שכבה א'" ma:internalName="_x05e9__x05db__x05d1__x05ea__x0020__x05d2__x05d9__x05dc_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שכבה א'"/>
                    <xsd:enumeration value="שכבה ב'"/>
                    <xsd:enumeration value="שכבה ג'"/>
                    <xsd:enumeration value="שכבה ד'"/>
                    <xsd:enumeration value="שכבה ה'"/>
                    <xsd:enumeration value="שכבה ו'"/>
                  </xsd:restriction>
                </xsd:simpleType>
              </xsd:element>
            </xsd:sequence>
          </xsd:extension>
        </xsd:complexContent>
      </xsd:complexType>
    </xsd:element>
    <xsd:element name="סיווג_x0020_פריט" ma:index="7" nillable="true" ma:displayName="סיווג פריט" ma:default="מבחן" ma:internalName="_x05e1__x05d9__x05d5__x05d5__x05d2__x0020__x05e4__x05e8__x05d9__x05d8_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מבחן"/>
                    <xsd:enumeration value="מאמר/מחקר"/>
                    <xsd:enumeration value="מטלה לימודית"/>
                    <xsd:enumeration value="שיעור מתוקשב"/>
                    <xsd:enumeration value="הצגת נושא לימודי"/>
                    <xsd:enumeration value="עבודת תלמיד"/>
                    <xsd:enumeration value="תוכנית לימודים"/>
                    <xsd:enumeration value="אחר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530f38-84d7-4b4a-9143-1f49203e6cc7" elementFormDefault="qualified">
    <xsd:import namespace="http://schemas.microsoft.com/office/2006/documentManagement/types"/>
    <xsd:import namespace="http://schemas.microsoft.com/office/infopath/2007/PartnerControls"/>
    <xsd:element name="_x05e0__x05d5__x05e9__x05d0_" ma:index="3" ma:displayName="נושא" ma:internalName="_x05e0__x05d5__x05e9__x05d0_">
      <xsd:simpleType>
        <xsd:restriction base="dms:Text">
          <xsd:maxLength value="255"/>
        </xsd:restriction>
      </xsd:simpleType>
    </xsd:element>
    <xsd:element name="_x05ea__x05d0__x05d5__x05e8__x0020__x05e7__x05e6__x05e8_" ma:index="4" nillable="true" ma:displayName="תיאור קצר" ma:internalName="_x05ea__x05d0__x05d5__x05e8__x0020__x05e7__x05e6__x05e8_">
      <xsd:simpleType>
        <xsd:restriction base="dms:Note">
          <xsd:maxLength value="255"/>
        </xsd:restriction>
      </xsd:simpleType>
    </xsd:element>
    <xsd:element name="_x05d9__x05d5__x05e6__x05e8__x0020__x05d4__x05e4__x05e8__x05d9__x05d8__x0020__x05d6__x05db__x05d5__x05d9__x05d5__x05ea__x0020__x05d9__x05d5__x05e6__x05e8__x05d9__x05dd_" ma:index="8" nillable="true" ma:displayName="יוצר הפריט זכויות יוצרים" ma:internalName="_x05d9__x05d5__x05e6__x05e8__x0020__x05d4__x05e4__x05e8__x05d9__x05d8__x0020__x05d6__x05db__x05d5__x05d9__x05d5__x05ea__x0020__x05d9__x05d5__x05e6__x05e8__x05d9__x05dd_">
      <xsd:simpleType>
        <xsd:restriction base="dms:Text">
          <xsd:maxLength value="255"/>
        </xsd:restriction>
      </xsd:simpleType>
    </xsd:element>
    <xsd:element name="_x05e9__x05dd__x0020__x05d1__x05d9__x05ea__x0020__x05d4__x05e1__x05e4__x05e8_" ma:index="9" nillable="true" ma:displayName="שם בית הספר" ma:default="אלעין" ma:format="RadioButtons" ma:internalName="_x05e9__x05dd__x0020__x05d1__x05d9__x05ea__x0020__x05d4__x05e1__x05e4__x05e8_">
      <xsd:simpleType>
        <xsd:restriction base="dms:Choice">
          <xsd:enumeration value="אלעין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סוג תוכן"/>
        <xsd:element ref="dc:title" minOccurs="0" maxOccurs="1" ma:index="1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5e0__x05d5__x05e9__x05d0_ xmlns="5c530f38-84d7-4b4a-9143-1f49203e6cc7">الفعل المجرد والمزيد</_x05e0__x05d5__x05e9__x05d0_>
    <שכבת_x0020_גיל xmlns="f6c3a39a-9edd-4a9b-b375-f6b309205624">
      <Value xmlns="f6c3a39a-9edd-4a9b-b375-f6b309205624">שכבה ה'</Value>
      <Value xmlns="f6c3a39a-9edd-4a9b-b375-f6b309205624">שכבה ו'</Value>
    </שכבת_x0020_גיל>
    <מקצוע_x002f_תחום_x0020_דעת xmlns="f6c3a39a-9edd-4a9b-b375-f6b309205624">ערבית</מקצוע_x002f_תחום_x0020_דעת>
    <_x05d9__x05d5__x05e6__x05e8__x0020__x05d4__x05e4__x05e8__x05d9__x05d8__x0020__x05d6__x05db__x05d5__x05d9__x05d5__x05ea__x0020__x05d9__x05d5__x05e6__x05e8__x05d9__x05dd_ xmlns="5c530f38-84d7-4b4a-9143-1f49203e6cc7">ليالي قرعاوي</_x05d9__x05d5__x05e6__x05e8__x0020__x05d4__x05e4__x05e8__x05d9__x05d8__x0020__x05d6__x05db__x05d5__x05d9__x05d5__x05ea__x0020__x05d9__x05d5__x05e6__x05e8__x05d9__x05dd_>
    <_x05ea__x05d0__x05d5__x05e8__x0020__x05e7__x05e6__x05e8_ xmlns="5c530f38-84d7-4b4a-9143-1f49203e6cc7" xsi:nil="true"/>
    <סיווג_x0020_פריט xmlns="f6c3a39a-9edd-4a9b-b375-f6b309205624">
      <Value xmlns="f6c3a39a-9edd-4a9b-b375-f6b309205624">שיעור מתוקשב</Value>
    </סיווג_x0020_פריט>
    <_x05e9__x05dd__x0020__x05d1__x05d9__x05ea__x0020__x05d4__x05e1__x05e4__x05e8_ xmlns="5c530f38-84d7-4b4a-9143-1f49203e6cc7">אלעין</_x05e9__x05dd__x0020__x05d1__x05d9__x05ea__x0020__x05d4__x05e1__x05e4__x05e8_>
    <קהל_x0020_יעד xmlns="f6c3a39a-9edd-4a9b-b375-f6b309205624">
      <Value xmlns="f6c3a39a-9edd-4a9b-b375-f6b309205624">תלמידים</Value>
    </קהל_x0020_יעד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10CB5C4-565F-48F9-8766-7EB9CB3FC859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85FB57EC-1412-4169-91CA-E3A99BEBFA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c3a39a-9edd-4a9b-b375-f6b309205624"/>
    <ds:schemaRef ds:uri="5c530f38-84d7-4b4a-9143-1f49203e6c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07E4237-3C60-411C-AA22-C0AD7464BEF5}">
  <ds:schemaRefs>
    <ds:schemaRef ds:uri="http://schemas.microsoft.com/office/infopath/2007/PartnerControls"/>
    <ds:schemaRef ds:uri="http://www.w3.org/XML/1998/namespace"/>
    <ds:schemaRef ds:uri="5c530f38-84d7-4b4a-9143-1f49203e6cc7"/>
    <ds:schemaRef ds:uri="http://schemas.microsoft.com/office/2006/documentManagement/types"/>
    <ds:schemaRef ds:uri="f6c3a39a-9edd-4a9b-b375-f6b309205624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5C184828-6C92-434D-9EDE-353212994B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1065</TotalTime>
  <Words>614</Words>
  <Application>Microsoft Office PowerPoint</Application>
  <PresentationFormat>‫הצגה על המסך (4:3)</PresentationFormat>
  <Paragraphs>151</Paragraphs>
  <Slides>19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8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19</vt:i4>
      </vt:variant>
    </vt:vector>
  </HeadingPairs>
  <TitlesOfParts>
    <vt:vector size="28" baseType="lpstr">
      <vt:lpstr>Akhbar MT</vt:lpstr>
      <vt:lpstr>Arial</vt:lpstr>
      <vt:lpstr>Arial Black</vt:lpstr>
      <vt:lpstr>Calibri</vt:lpstr>
      <vt:lpstr>Noto Sans Symbols</vt:lpstr>
      <vt:lpstr>Simplified Arabic</vt:lpstr>
      <vt:lpstr>Times New Roman</vt:lpstr>
      <vt:lpstr>Trebuchet MS</vt:lpstr>
      <vt:lpstr>Office Theme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الفعلُ المعتلُّ فلهُ خمسةُ أنواع 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الفعل المجرد والمزيد</dc:title>
  <dc:creator>Arabic</dc:creator>
  <cp:lastModifiedBy>user</cp:lastModifiedBy>
  <cp:revision>111</cp:revision>
  <dcterms:created xsi:type="dcterms:W3CDTF">2011-02-27T18:48:14Z</dcterms:created>
  <dcterms:modified xsi:type="dcterms:W3CDTF">2024-10-11T19:44:15Z</dcterms:modified>
</cp:coreProperties>
</file>