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C6B89AB-2E56-42E2-A8F8-B0C8CA282097}" type="datetimeFigureOut">
              <a:rPr lang="he-IL" smtClean="0"/>
              <a:t>א'/כסלו/תשפ"ה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9FE86C0-3FB3-4BBB-8AA2-F2182DB96C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9524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E86C0-3FB3-4BBB-8AA2-F2182DB96C72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008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45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480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07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4014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ar-SA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179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768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121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450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1570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108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499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433096F-4A01-445E-A6DE-D940B083347F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387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395136" y="2132856"/>
            <a:ext cx="4857784" cy="23751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الجملة الفعلي</a:t>
            </a:r>
            <a:r>
              <a:rPr lang="ar-SA" sz="6000" b="1" dirty="0">
                <a:latin typeface="Arial" pitchFamily="34" charset="0"/>
                <a:cs typeface="Arial" pitchFamily="34" charset="0"/>
              </a:rPr>
              <a:t>ّ</a:t>
            </a:r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ة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תמונה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82" t="39615" r="37691" b="48358"/>
          <a:stretch>
            <a:fillRect/>
          </a:stretch>
        </p:blipFill>
        <p:spPr bwMode="auto">
          <a:xfrm>
            <a:off x="1259632" y="260648"/>
            <a:ext cx="7128792" cy="1212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663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فعل الأمر على حذف حرف العلّة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2357422" y="1214422"/>
            <a:ext cx="35719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itchFamily="34" charset="0"/>
                <a:cs typeface="Arial" pitchFamily="34" charset="0"/>
              </a:rPr>
              <a:t>- إذا كان معتل الآخر .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5000628" y="1928802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نحو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214414" y="2071678"/>
            <a:ext cx="3500462" cy="584775"/>
          </a:xfrm>
          <a:prstGeom prst="rect">
            <a:avLst/>
          </a:prstGeom>
          <a:solidFill>
            <a:srgbClr val="66FF99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ادع إلى الخير دائمًا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357290" y="3786190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فعل الأمر على الفتح : 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2285984" y="4643446"/>
            <a:ext cx="40005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- إذا اتصلت به نون التّوكيد .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5643570" y="5500702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نحو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000100" y="5643578"/>
            <a:ext cx="435771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اعلمنّ أن عاقبة الظّلم وخيمة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21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5" grpId="0" build="p" animBg="1"/>
      <p:bldP spid="7" grpId="0" build="p"/>
      <p:bldP spid="8" grpId="0" build="p" animBg="1"/>
      <p:bldP spid="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14414" y="714356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فعل الأمر على حذف النّون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3786182" y="1857364"/>
            <a:ext cx="41434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إذا اتصلت به واو الجماعة.</a:t>
            </a:r>
            <a:endParaRPr lang="ar-SA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071934" y="5000636"/>
            <a:ext cx="40719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إذا اتصلت به ياء المخاطبة .</a:t>
            </a:r>
            <a:endParaRPr lang="ar-SA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4000496" y="3357562"/>
            <a:ext cx="40005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- إذا اتصلت به ألف </a:t>
            </a:r>
            <a:r>
              <a:rPr lang="ar-SA" sz="28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الإثنين</a:t>
            </a:r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00034" y="1785926"/>
            <a:ext cx="3500462" cy="714380"/>
          </a:xfrm>
          <a:prstGeom prst="roundRect">
            <a:avLst/>
          </a:prstGeom>
          <a:solidFill>
            <a:srgbClr val="66FF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استعينوا بالصّبر عند الشّدائد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00034" y="3357562"/>
            <a:ext cx="3500462" cy="71438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استقيما في عملكما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500034" y="4809476"/>
            <a:ext cx="3500462" cy="714380"/>
          </a:xfrm>
          <a:prstGeom prst="roundRect">
            <a:avLst/>
          </a:prstGeom>
          <a:solidFill>
            <a:srgbClr val="CC00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اجتهدي في دروسك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94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 animBg="1"/>
      <p:bldP spid="7" grpId="0" build="p" animBg="1"/>
      <p:bldP spid="8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28596" y="2643182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علامات بناء الفعل المضارع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505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14414" y="714356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المضارع على السّكون إذا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3571868" y="1785926"/>
            <a:ext cx="4357718" cy="584775"/>
          </a:xfrm>
          <a:prstGeom prst="rect">
            <a:avLst/>
          </a:prstGeom>
          <a:solidFill>
            <a:srgbClr val="FFFF99"/>
          </a:solidFill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- إذا اتصلت به نون النّسوة .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786050" y="2428868"/>
            <a:ext cx="32672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” والوالدات يرضعن أولادهن ”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143108" y="3000372"/>
            <a:ext cx="45223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” والمطلّقات يتربّصن بأنفسهن ثلاثة قروء”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928794" y="4572008"/>
            <a:ext cx="607223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- إذا اتصلت به نون التّوكيد الخفيفة أو الثّقيلة .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1214414" y="3643314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المضارع على الفتح إذا : 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1809196" y="5357826"/>
            <a:ext cx="44486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” ليسجنَنّ و ليكونَنّ من الصّاغرين ”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/>
      <p:bldP spid="5" grpId="0" build="p"/>
      <p:bldP spid="6" grpId="0" build="p" animBg="1"/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14414" y="2571744"/>
            <a:ext cx="6072230" cy="1015663"/>
          </a:xfrm>
          <a:prstGeom prst="rect">
            <a:avLst/>
          </a:prstGeom>
          <a:scene3d>
            <a:camera prst="isometricRightUp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إعراب الفعل المضارع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508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14480" y="0"/>
            <a:ext cx="47149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حالات إعراب الفعل المضارع</a:t>
            </a: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6072198" y="785794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الرّفع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3286116" y="714356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النّصب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00034" y="714356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الجزم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رابط كسهم مستقيم 6"/>
          <p:cNvCxnSpPr/>
          <p:nvPr/>
        </p:nvCxnSpPr>
        <p:spPr>
          <a:xfrm rot="5400000">
            <a:off x="6751653" y="203516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rot="5400000">
            <a:off x="1108051" y="196372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rot="5400000">
            <a:off x="4001290" y="192800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تمرير عمودي 11"/>
          <p:cNvSpPr/>
          <p:nvPr/>
        </p:nvSpPr>
        <p:spPr>
          <a:xfrm>
            <a:off x="5643570" y="2357430"/>
            <a:ext cx="2500330" cy="2714644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يرفع</a:t>
            </a:r>
          </a:p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 إن لم يسبق بأداة نصب أو جزم 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تمرير عمودي 12"/>
          <p:cNvSpPr/>
          <p:nvPr/>
        </p:nvSpPr>
        <p:spPr>
          <a:xfrm>
            <a:off x="0" y="2357430"/>
            <a:ext cx="2500330" cy="2714644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يجزم إذا سبق بأداة جزم 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تمرير عمودي 13"/>
          <p:cNvSpPr/>
          <p:nvPr/>
        </p:nvSpPr>
        <p:spPr>
          <a:xfrm>
            <a:off x="2857488" y="2285992"/>
            <a:ext cx="2500330" cy="2714644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ينصب إذا سبق بأداة نصب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5715008" y="5214950"/>
            <a:ext cx="2143140" cy="1428760"/>
          </a:xfrm>
          <a:prstGeom prst="roundRect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يحرصُ المؤمن على عمل الخير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3000364" y="5214950"/>
            <a:ext cx="2143140" cy="1428760"/>
          </a:xfrm>
          <a:prstGeom prst="roundRect">
            <a:avLst/>
          </a:prstGeom>
        </p:spPr>
        <p:style>
          <a:lnRef idx="1">
            <a:schemeClr val="accent3"/>
          </a:lnRef>
          <a:fillRef idx="1002">
            <a:schemeClr val="lt1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أرغب أن يسودَ الأمن بلادي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214282" y="5214950"/>
            <a:ext cx="2143140" cy="1428760"/>
          </a:xfrm>
          <a:prstGeom prst="roundRect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لا تذهبْ إلى المتحف غدًا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29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00298" y="571480"/>
            <a:ext cx="31149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أدوات النّصب : </a:t>
            </a:r>
            <a:endParaRPr lang="ar-SA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357659"/>
              </p:ext>
            </p:extLst>
          </p:nvPr>
        </p:nvGraphicFramePr>
        <p:xfrm>
          <a:off x="428596" y="1857364"/>
          <a:ext cx="7286676" cy="4028297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54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0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الأداة</a:t>
                      </a:r>
                      <a:r>
                        <a:rPr lang="ar-SA" sz="2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مثال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أنْ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لنْ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كيْ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إذنْ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لام التّعليل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حتّى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1142976" y="2500306"/>
            <a:ext cx="450059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أحب أن تصنع أمي الطّعام بنفسها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857356" y="3643314"/>
            <a:ext cx="31432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ثابر كي تنجح في حياتك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928662" y="4214818"/>
            <a:ext cx="457203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سنذهب إلى الجامع، إذن نراك قريبًا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857224" y="4786322"/>
            <a:ext cx="464347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حافظ على صلاتك لتسعد في حياتك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1357290" y="5357826"/>
            <a:ext cx="38576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سأجتهد حتّى أنجح في دراستي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643042" y="3071810"/>
            <a:ext cx="34290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لن يخرج محمد باكرًا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4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 rot="5400000">
            <a:off x="6182305" y="2890265"/>
            <a:ext cx="51235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أدوات الجزم : </a:t>
            </a:r>
            <a:endParaRPr lang="ar-SA" sz="7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196477"/>
              </p:ext>
            </p:extLst>
          </p:nvPr>
        </p:nvGraphicFramePr>
        <p:xfrm>
          <a:off x="214282" y="357166"/>
          <a:ext cx="7715304" cy="6217920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351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3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60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 rtl="1"/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الأداة</a:t>
                      </a:r>
                      <a:r>
                        <a:rPr lang="ar-SA" sz="2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مثال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491">
                <a:tc rowSpan="3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لمْ</a:t>
                      </a:r>
                      <a:endParaRPr lang="ar-SA" sz="2800" b="1" dirty="0">
                        <a:solidFill>
                          <a:srgbClr val="0099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لام الأمر</a:t>
                      </a:r>
                      <a:endParaRPr lang="ar-SA" sz="2800" b="1" dirty="0">
                        <a:solidFill>
                          <a:srgbClr val="0099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لام النّاهية</a:t>
                      </a:r>
                      <a:endParaRPr lang="ar-SA" sz="2800" b="1" dirty="0">
                        <a:solidFill>
                          <a:srgbClr val="0099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491">
                <a:tc rowSpan="8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إنْ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منْ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ما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مهما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أنّى 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متى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حيثما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أينما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 rot="1307993">
            <a:off x="6608793" y="968640"/>
            <a:ext cx="121586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أدوات تجزم فعلًا واحدًا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 rot="5400000">
            <a:off x="5231460" y="4198300"/>
            <a:ext cx="41434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أدوات تجزم فعلين( فعل الشرط وجوابه)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85720" y="928670"/>
            <a:ext cx="4786346" cy="461665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لم تفشلْ فاطمة في الاختبار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214282" y="1428736"/>
            <a:ext cx="4857784" cy="461665"/>
          </a:xfrm>
          <a:prstGeom prst="rect">
            <a:avLst/>
          </a:prstGeom>
          <a:solidFill>
            <a:srgbClr val="00B0F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لتكرمْ ضيفك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14282" y="2428868"/>
            <a:ext cx="4857784" cy="461665"/>
          </a:xfrm>
          <a:prstGeom prst="rect">
            <a:avLst/>
          </a:prstGeom>
          <a:solidFill>
            <a:srgbClr val="00CC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إن تصبرْ تنلْ أجرًا عظيمًا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214282" y="2928934"/>
            <a:ext cx="4857784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من يصبرْ يظفرْ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85720" y="3500438"/>
            <a:ext cx="4786346" cy="461665"/>
          </a:xfrm>
          <a:prstGeom prst="rect">
            <a:avLst/>
          </a:prstGeom>
          <a:solidFill>
            <a:srgbClr val="FFFF99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ما تفعلْ من خيرٍ يعودْ عليك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14282" y="4000504"/>
            <a:ext cx="4857784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مهما تبذلْ من جهد تجدْ ثمرته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14282" y="4572008"/>
            <a:ext cx="4857784" cy="461665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أنى تذهبْ في البساتين تجدْ الأشجار المثمرة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14282" y="1928802"/>
            <a:ext cx="4857784" cy="461665"/>
          </a:xfrm>
          <a:prstGeom prst="rect">
            <a:avLst/>
          </a:prstGeom>
          <a:solidFill>
            <a:srgbClr val="FF00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لا تقنطْ من رحمة الله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214282" y="6072206"/>
            <a:ext cx="4857784" cy="461665"/>
          </a:xfrm>
          <a:prstGeom prst="rect">
            <a:avLst/>
          </a:prstGeom>
          <a:solidFill>
            <a:srgbClr val="CC66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أينما تكنْ تفرضْ احترامك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214282" y="5572140"/>
            <a:ext cx="4929222" cy="46166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حيثما تستقمْ تهنأْ في حياتك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214282" y="5072074"/>
            <a:ext cx="4857784" cy="461665"/>
          </a:xfrm>
          <a:prstGeom prst="rect">
            <a:avLst/>
          </a:prstGeom>
          <a:solidFill>
            <a:srgbClr val="FF00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متى تعاشرْ النّاس تعرفْ أخلاقهم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24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 animBg="1"/>
      <p:bldP spid="8" grpId="0" build="p" animBg="1"/>
      <p:bldP spid="9" grpId="0" build="p" animBg="1"/>
      <p:bldP spid="10" grpId="0" build="p" animBg="1"/>
      <p:bldP spid="11" grpId="0" build="p" animBg="1"/>
      <p:bldP spid="12" grpId="0" build="p" animBg="1"/>
      <p:bldP spid="13" grpId="0" build="p" animBg="1"/>
      <p:bldP spid="14" grpId="0" build="p" animBg="1"/>
      <p:bldP spid="15" grpId="0" build="p" animBg="1"/>
      <p:bldP spid="16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تمرير أفقي 4"/>
          <p:cNvSpPr/>
          <p:nvPr/>
        </p:nvSpPr>
        <p:spPr>
          <a:xfrm>
            <a:off x="1071538" y="2357430"/>
            <a:ext cx="6286544" cy="164307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علامات إعراب الفعل المضارع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53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142843" y="1500174"/>
          <a:ext cx="7969698" cy="3357587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2242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1535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علامات </a:t>
                      </a:r>
                      <a:r>
                        <a:rPr lang="ar-SA" sz="40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رفع</a:t>
                      </a:r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 الفعل المضارع</a:t>
                      </a:r>
                      <a:endParaRPr lang="ar-SA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3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6000760" y="2428868"/>
            <a:ext cx="20002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صحيح الآخر 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857620" y="4286256"/>
            <a:ext cx="19288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ثبوت النّون</a:t>
            </a:r>
            <a:endParaRPr lang="ar-SA" sz="28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571868" y="3643314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الضّمة المقدّرة للثّقل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71868" y="300037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الضّمة المقدّرة للتّعذّر</a:t>
            </a:r>
            <a:endParaRPr lang="ar-SA" sz="2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714744" y="2428868"/>
            <a:ext cx="19288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الضّمة الظّاهرة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42910" y="2428868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محمد </a:t>
            </a:r>
            <a:r>
              <a:rPr lang="ar-SA" sz="2400" b="1" u="sng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يحبُ</a:t>
            </a:r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الخير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5715008" y="3714752"/>
            <a:ext cx="24288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معتل الآخر بالواو أو الياء </a:t>
            </a:r>
            <a:endParaRPr lang="ar-SA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000760" y="4286256"/>
            <a:ext cx="20717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الأفعال الخمسة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5786446" y="300037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معتل الآخر بالألف </a:t>
            </a:r>
            <a:endParaRPr lang="ar-SA" sz="2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42910" y="3071810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أنت </a:t>
            </a:r>
            <a:r>
              <a:rPr lang="ar-SA" sz="2400" b="1" u="sng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تسعى</a:t>
            </a:r>
            <a:r>
              <a:rPr lang="ar-SA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في الخير</a:t>
            </a:r>
            <a:endParaRPr lang="ar-SA" sz="2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14282" y="3714752"/>
            <a:ext cx="32861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أنت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ترضي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ربك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وتدعو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للفضيلة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571472" y="4286256"/>
            <a:ext cx="25717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أنتم </a:t>
            </a:r>
            <a:r>
              <a:rPr lang="ar-SA" sz="2400" b="1" u="sng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تجتهدون</a:t>
            </a:r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في عملكم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56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12" grpId="0" build="p"/>
      <p:bldP spid="13" grpId="0" build="p"/>
      <p:bldP spid="1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85786" y="1000108"/>
            <a:ext cx="6786610" cy="584775"/>
          </a:xfrm>
          <a:prstGeom prst="rect">
            <a:avLst/>
          </a:prstGeom>
          <a:solidFill>
            <a:srgbClr val="FF00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تتكوّن الجملة الفعليّة من ركنان أساسيّان هما : </a:t>
            </a:r>
          </a:p>
        </p:txBody>
      </p:sp>
      <p:sp>
        <p:nvSpPr>
          <p:cNvPr id="3" name="شكل بيضاوي 2"/>
          <p:cNvSpPr/>
          <p:nvPr/>
        </p:nvSpPr>
        <p:spPr>
          <a:xfrm>
            <a:off x="4714876" y="2071678"/>
            <a:ext cx="2214578" cy="84296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Arial" pitchFamily="34" charset="0"/>
                <a:cs typeface="Arial" pitchFamily="34" charset="0"/>
              </a:rPr>
              <a:t>الفعـل</a:t>
            </a:r>
            <a:endParaRPr lang="ar-S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2000232" y="2071678"/>
            <a:ext cx="2357454" cy="92869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الفاعـل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928662" y="3643314"/>
            <a:ext cx="6786610" cy="584775"/>
          </a:xfrm>
          <a:prstGeom prst="rect">
            <a:avLst/>
          </a:prstGeom>
          <a:solidFill>
            <a:srgbClr val="00CC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وتنقسم الأفعال من حيث البناء والإعراب إلى : 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2000232" y="4929198"/>
            <a:ext cx="2214578" cy="84296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Arial" pitchFamily="34" charset="0"/>
                <a:cs typeface="Arial" pitchFamily="34" charset="0"/>
              </a:rPr>
              <a:t>معربة</a:t>
            </a:r>
            <a:endParaRPr lang="ar-S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شكل بيضاوي 6"/>
          <p:cNvSpPr/>
          <p:nvPr/>
        </p:nvSpPr>
        <p:spPr>
          <a:xfrm>
            <a:off x="4643438" y="4929198"/>
            <a:ext cx="2214578" cy="84296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Arial" pitchFamily="34" charset="0"/>
                <a:cs typeface="Arial" pitchFamily="34" charset="0"/>
              </a:rPr>
              <a:t>مبنيّة</a:t>
            </a:r>
            <a:endParaRPr lang="ar-SA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86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6" grpId="0" build="p" animBg="1"/>
      <p:bldP spid="7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214282" y="1571612"/>
          <a:ext cx="7858149" cy="392909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2619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0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8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562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علامات </a:t>
                      </a:r>
                      <a:r>
                        <a:rPr lang="ar-SA" sz="40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نصب</a:t>
                      </a:r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 الفعل المضارع</a:t>
                      </a:r>
                      <a:endParaRPr lang="ar-SA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63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63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363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63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5643570" y="2571744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صحيح الآخر 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643570" y="335756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معتل الآخر بالألف </a:t>
            </a:r>
            <a:endParaRPr lang="ar-SA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5429256" y="4071942"/>
            <a:ext cx="27146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معتل الآخر بالواو أو الياء 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643570" y="478632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الأفعال الخمسة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357554" y="2571744"/>
            <a:ext cx="20097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الفتحة الظّاهرة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214678" y="335756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الفتحة المقدّرة للتّعذر</a:t>
            </a:r>
            <a:endParaRPr lang="ar-SA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357554" y="4071942"/>
            <a:ext cx="20097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الفتحة الظّاهرة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3357554" y="4786322"/>
            <a:ext cx="20097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حذف النّون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357158" y="2571744"/>
            <a:ext cx="27146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لن أفعل ما يغضبَ الله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85720" y="3357562"/>
            <a:ext cx="30718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أود أن تسعى لتحقيق أهدافك</a:t>
            </a:r>
            <a:endParaRPr lang="ar-SA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357158" y="3929066"/>
            <a:ext cx="292895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لن أرجو لك إلا الخير</a:t>
            </a:r>
          </a:p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اجتهد لترضي والديك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500034" y="4714884"/>
            <a:ext cx="22860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المهملون لن يحصلوا على درجات مرتفعة 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29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197626"/>
              </p:ext>
            </p:extLst>
          </p:nvPr>
        </p:nvGraphicFramePr>
        <p:xfrm>
          <a:off x="357158" y="1357298"/>
          <a:ext cx="7572429" cy="453468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2339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5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7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5065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علامات </a:t>
                      </a:r>
                      <a:r>
                        <a:rPr lang="ar-SA" sz="40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جزم </a:t>
                      </a:r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الفعل المضارع</a:t>
                      </a:r>
                      <a:endParaRPr lang="ar-SA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5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588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421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5500694" y="2857496"/>
            <a:ext cx="22860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صحيح الآخر 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5572132" y="4000504"/>
            <a:ext cx="21431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معتل الآخر</a:t>
            </a:r>
            <a:endParaRPr lang="ar-SA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500694" y="5214950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الأفعال الخمسة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643306" y="2857496"/>
            <a:ext cx="15097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السّكون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428992" y="4000504"/>
            <a:ext cx="19288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حذف حرف العلّة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500430" y="5214950"/>
            <a:ext cx="16525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حذف النون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571472" y="2928934"/>
            <a:ext cx="25098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لا تفرط في حقوقك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357158" y="3643314"/>
            <a:ext cx="300992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لا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تسع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بالنّميمة</a:t>
            </a:r>
          </a:p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و لا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تدع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إلى الفتنة</a:t>
            </a:r>
          </a:p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و لا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ترم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بالباطل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42910" y="5143512"/>
            <a:ext cx="2500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الضّيوف لم يحضروا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87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  <p:bldP spid="10" grpId="0" build="p"/>
      <p:bldP spid="11" grpId="0" build="p"/>
      <p:bldP spid="1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572132" y="642918"/>
            <a:ext cx="214314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الأفعال الخمسة :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85720" y="1357298"/>
            <a:ext cx="7572428" cy="954107"/>
          </a:xfrm>
          <a:prstGeom prst="rect">
            <a:avLst/>
          </a:prstGeom>
          <a:solidFill>
            <a:srgbClr val="FFFF00"/>
          </a:solidFill>
          <a:effectLst>
            <a:softEdge rad="317500"/>
          </a:effectLst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كل فعل مضارع اتصلت به ألف الاثنين، أو واو الجماعة، أو ياء المخاطبة سواء أكان مبدوءً بالتّاء أو الياء .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643570" y="2571744"/>
            <a:ext cx="214314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مثل : 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0" y="3286124"/>
            <a:ext cx="7715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الصديقان يتعاونان .                </a:t>
            </a:r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يتعاونان</a:t>
            </a:r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) اتصل بألف </a:t>
            </a:r>
            <a:r>
              <a:rPr lang="ar-SA" sz="24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الإثنين</a:t>
            </a:r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.</a:t>
            </a:r>
          </a:p>
          <a:p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المؤمنون يقيمون الصّلاة .        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يقيمون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) اتصل بواو الجماعة .</a:t>
            </a:r>
          </a:p>
          <a:p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أنتِ تحبين الخير .                  </a:t>
            </a:r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تحبين</a:t>
            </a:r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) اتصل بياء المخاطبة .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643570" y="4786322"/>
            <a:ext cx="214314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إعرابها : 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85720" y="5500702"/>
            <a:ext cx="7643866" cy="954107"/>
          </a:xfrm>
          <a:prstGeom prst="rect">
            <a:avLst/>
          </a:prstGeom>
          <a:solidFill>
            <a:srgbClr val="FF3399"/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ترفع وعلامة رفعها ثبوت النّون .</a:t>
            </a:r>
          </a:p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 وتنصب وتجزم وعلامة نصبها أو جزمها حذف النّون .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18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/>
      <p:bldP spid="7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306841"/>
              </p:ext>
            </p:extLst>
          </p:nvPr>
        </p:nvGraphicFramePr>
        <p:xfrm>
          <a:off x="15680" y="0"/>
          <a:ext cx="9128320" cy="6857999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3524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3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أنتم 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تكرمون</a:t>
                      </a:r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 الضّيف</a:t>
                      </a:r>
                      <a:endParaRPr lang="ar-SA" sz="24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يسرني 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أن </a:t>
                      </a:r>
                      <a:r>
                        <a:rPr lang="ar-SA" sz="2400" b="1" u="sng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تأتيا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لمنزلي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لا </a:t>
                      </a:r>
                      <a:r>
                        <a:rPr lang="ar-SA" sz="20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تغادري</a:t>
                      </a:r>
                      <a:r>
                        <a:rPr lang="ar-SA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قبل أن أعود إلى المنزل</a:t>
                      </a:r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يجب أن </a:t>
                      </a:r>
                      <a:r>
                        <a:rPr lang="ar-SA" sz="20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تتقوا</a:t>
                      </a:r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 الله في أبنائكم</a:t>
                      </a:r>
                      <a:r>
                        <a:rPr lang="ar-SA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9583">
                <a:tc>
                  <a:txBody>
                    <a:bodyPr/>
                    <a:lstStyle/>
                    <a:p>
                      <a:pPr algn="ctr" rtl="1"/>
                      <a:endParaRPr lang="ar-SA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أنتما 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تحرصان</a:t>
                      </a:r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 على أداء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واجبكم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7680">
                <a:tc>
                  <a:txBody>
                    <a:bodyPr/>
                    <a:lstStyle/>
                    <a:p>
                      <a:pPr algn="ctr" rtl="1"/>
                      <a:endParaRPr lang="ar-SA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لن 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تستيقظي</a:t>
                      </a:r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 باكرًا لأنك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متعبة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214282" y="214290"/>
            <a:ext cx="528641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فعل مضارع مرفوع وعلامة رفعه ثبوت النّون لأنه من الأفعال الخمسة والواو ضمير متصل مبني في محل رفع فاعل</a:t>
            </a:r>
            <a:endParaRPr lang="ar-SA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14282" y="1285860"/>
            <a:ext cx="528638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النّون لأنّه من الأفعال الخمسة وألف </a:t>
            </a:r>
            <a:r>
              <a:rPr lang="ar-SA" sz="2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الإثنين</a:t>
            </a:r>
            <a:r>
              <a:rPr lang="ar-SA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ضمير متصل مبني في محل رفع فاعل</a:t>
            </a:r>
            <a:endParaRPr lang="ar-SA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214282" y="2714620"/>
            <a:ext cx="53578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فعل مضارع مجزوم وعلامة جزمه حذف النّون لأنه من الأفعال الخمسة وياء المخاطبة ضمير متصل مبني في محل رفع فاعل</a:t>
            </a:r>
            <a:endParaRPr lang="ar-SA" sz="2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42844" y="3714752"/>
            <a:ext cx="54292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النّون لأنه من الأفعال الخمسة و الواو ضمير متصل مبني في محل رفع فاعل</a:t>
            </a:r>
            <a:endParaRPr lang="ar-SA" sz="20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214282" y="4857760"/>
            <a:ext cx="53578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فعل مضارع مرفوع وعلامة رفعه ثبوت النّون لأنه من الأفعال الخمسة وألف الاثنين ضمير متصل مبني في محل رفع فاعل</a:t>
            </a:r>
            <a:endParaRPr lang="ar-SA" sz="2000" b="1" dirty="0">
              <a:solidFill>
                <a:srgbClr val="CC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14282" y="5929330"/>
            <a:ext cx="55007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فعل مضارع منصوب وعلامة نصبه </a:t>
            </a:r>
            <a:r>
              <a:rPr lang="ar-SA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حذف النّون لأنّه </a:t>
            </a:r>
            <a:r>
              <a:rPr lang="ar-SA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من الأفعال الخمسة وياء المخاطبة ضمير متصل مبني في محل رفع فاعل</a:t>
            </a:r>
            <a:endParaRPr lang="ar-SA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94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71670" y="428604"/>
            <a:ext cx="4643470" cy="58477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الأفعال من حيث البناء والإعراب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رابط مستقيم 3"/>
          <p:cNvCxnSpPr>
            <a:stCxn id="2" idx="3"/>
          </p:cNvCxnSpPr>
          <p:nvPr/>
        </p:nvCxnSpPr>
        <p:spPr>
          <a:xfrm flipV="1">
            <a:off x="6715140" y="714356"/>
            <a:ext cx="857256" cy="66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رابط مستقيم 4"/>
          <p:cNvCxnSpPr/>
          <p:nvPr/>
        </p:nvCxnSpPr>
        <p:spPr>
          <a:xfrm flipV="1">
            <a:off x="1357290" y="785794"/>
            <a:ext cx="857256" cy="66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 rot="5400000">
            <a:off x="7250925" y="1035827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 rot="5400000">
            <a:off x="1036613" y="1106471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rot="5400000">
            <a:off x="4179885" y="1320785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مستطيل مستدير الزوايا 9"/>
          <p:cNvSpPr/>
          <p:nvPr/>
        </p:nvSpPr>
        <p:spPr>
          <a:xfrm>
            <a:off x="6643702" y="1643050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الماضي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71472" y="1643050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الأمر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3786182" y="1714488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المضارع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رابط كسهم مستقيم 12"/>
          <p:cNvCxnSpPr/>
          <p:nvPr/>
        </p:nvCxnSpPr>
        <p:spPr>
          <a:xfrm rot="5400000">
            <a:off x="7180281" y="296385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 rot="5400000">
            <a:off x="1036613" y="282098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rot="5400000">
            <a:off x="3965571" y="2678107"/>
            <a:ext cx="642942" cy="4302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rot="16200000" flipH="1">
            <a:off x="4393405" y="2678901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6858016" y="3357562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مبني دائما</a:t>
            </a:r>
            <a:endParaRPr lang="ar-SA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4786314" y="3214686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مبني</a:t>
            </a:r>
            <a:endParaRPr lang="ar-SA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785786" y="3214686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مبني دائما</a:t>
            </a:r>
            <a:endParaRPr lang="ar-SA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3214678" y="3286124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معرب</a:t>
            </a:r>
            <a:endParaRPr lang="ar-SA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رابط كسهم مستقيم 24"/>
          <p:cNvCxnSpPr/>
          <p:nvPr/>
        </p:nvCxnSpPr>
        <p:spPr>
          <a:xfrm rot="5400000">
            <a:off x="5108579" y="4535495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مستطيل 25"/>
          <p:cNvSpPr/>
          <p:nvPr/>
        </p:nvSpPr>
        <p:spPr>
          <a:xfrm>
            <a:off x="4500562" y="5357802"/>
            <a:ext cx="2357454" cy="150019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إذا اتصلت به نونيّ</a:t>
            </a:r>
          </a:p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التّوكيد الثقيلة </a:t>
            </a:r>
          </a:p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والخفيفة </a:t>
            </a:r>
          </a:p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أو نون النّسوة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2714612" y="5214950"/>
            <a:ext cx="1785950" cy="114300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ماعدا ذلك</a:t>
            </a:r>
            <a:endParaRPr lang="ar-SA" sz="2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رابط كسهم مستقيم 27"/>
          <p:cNvCxnSpPr/>
          <p:nvPr/>
        </p:nvCxnSpPr>
        <p:spPr>
          <a:xfrm rot="5400000">
            <a:off x="3608381" y="460693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95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1" grpId="0" build="p" animBg="1"/>
      <p:bldP spid="12" grpId="0" build="p" animBg="1"/>
      <p:bldP spid="21" grpId="0"/>
      <p:bldP spid="22" grpId="0"/>
      <p:bldP spid="23" grpId="0"/>
      <p:bldP spid="24" grpId="0"/>
      <p:bldP spid="26" grpId="0" animBg="1"/>
      <p:bldP spid="2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00034" y="2643182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علامات بناء الفعل الماضي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84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85852" y="1071546"/>
            <a:ext cx="571504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يبنى الفعل الماضي على الفتح الظّاهر إذا : 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5429256" y="2571744"/>
            <a:ext cx="2500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لم يتصل به شي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3500430" y="2428868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71472" y="2571744"/>
            <a:ext cx="2500330" cy="461665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كتب الشّاعر قصيدته.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500562" y="3643314"/>
            <a:ext cx="3571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اتصلت به تاء التّأنيث السّاكنة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3000364" y="3500438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0" y="3643314"/>
            <a:ext cx="3000364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شاركت الطّالبة في المعرض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14282" y="4786322"/>
            <a:ext cx="3071834" cy="46166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محمد وعلي استمعا لنصيحتي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4643438" y="4786322"/>
            <a:ext cx="3357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اتصلت به ألف </a:t>
            </a:r>
            <a:r>
              <a:rPr lang="ar-SA" sz="2400" b="1" dirty="0" err="1" smtClean="0">
                <a:latin typeface="Arial" pitchFamily="34" charset="0"/>
                <a:cs typeface="Arial" pitchFamily="34" charset="0"/>
              </a:rPr>
              <a:t>الإثنين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سهم إلى اليسار 12"/>
          <p:cNvSpPr/>
          <p:nvPr/>
        </p:nvSpPr>
        <p:spPr>
          <a:xfrm>
            <a:off x="3286116" y="4643446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20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 animBg="1"/>
      <p:bldP spid="6" grpId="0" build="p" animBg="1"/>
      <p:bldP spid="7" grpId="0" build="p"/>
      <p:bldP spid="8" grpId="0" build="p" animBg="1"/>
      <p:bldP spid="9" grpId="0" build="p" animBg="1"/>
      <p:bldP spid="11" grpId="0" build="p" animBg="1"/>
      <p:bldP spid="12" grpId="0" build="p"/>
      <p:bldP spid="1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428728" y="1142984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الماضي على الفتح المقدّر إذا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5000628" y="2143116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كان معتل الآخر بالألف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3643306" y="2000240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71472" y="2143116"/>
            <a:ext cx="3000396" cy="523220"/>
          </a:xfrm>
          <a:prstGeom prst="rect">
            <a:avLst/>
          </a:prstGeom>
          <a:solidFill>
            <a:srgbClr val="66FF99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دعا أحمد صديقه للعشاء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1428728" y="3500438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الماضي على الضّم  : 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5143504" y="4572008"/>
            <a:ext cx="28575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 بواو الجماعة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سهم إلى اليسار 8"/>
          <p:cNvSpPr/>
          <p:nvPr/>
        </p:nvSpPr>
        <p:spPr>
          <a:xfrm>
            <a:off x="3786182" y="4429132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14282" y="4572008"/>
            <a:ext cx="3571868" cy="523220"/>
          </a:xfrm>
          <a:prstGeom prst="rect">
            <a:avLst/>
          </a:prstGeom>
          <a:solidFill>
            <a:srgbClr val="00B0F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المصلون خرجوا من المسجد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49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6" grpId="0" build="p" animBg="1"/>
      <p:bldP spid="8" grpId="0" build="p"/>
      <p:bldP spid="9" grpId="0" build="p" animBg="1"/>
      <p:bldP spid="10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الماضي على السّكون: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4857752" y="1857364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اتصلت به تاء الفاعل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929190" y="3286124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اتصلت به نون النّسوة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4786314" y="4572008"/>
            <a:ext cx="342902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rial" pitchFamily="34" charset="0"/>
                <a:cs typeface="Arial" pitchFamily="34" charset="0"/>
              </a:rPr>
              <a:t>- إذا اتصلت به </a:t>
            </a:r>
            <a:r>
              <a:rPr lang="ar-SA" sz="2000" b="1" dirty="0" err="1" smtClean="0">
                <a:latin typeface="Arial" pitchFamily="34" charset="0"/>
                <a:cs typeface="Arial" pitchFamily="34" charset="0"/>
              </a:rPr>
              <a:t>نا</a:t>
            </a:r>
            <a:r>
              <a:rPr lang="ar-SA" sz="2000" b="1" dirty="0" smtClean="0">
                <a:latin typeface="Arial" pitchFamily="34" charset="0"/>
                <a:cs typeface="Arial" pitchFamily="34" charset="0"/>
              </a:rPr>
              <a:t> الدّالة على الفاعلين .</a:t>
            </a:r>
            <a:endParaRPr lang="ar-SA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سهم إلى اليسار 5"/>
          <p:cNvSpPr/>
          <p:nvPr/>
        </p:nvSpPr>
        <p:spPr>
          <a:xfrm>
            <a:off x="3500430" y="1785926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سهم إلى اليسار 6"/>
          <p:cNvSpPr/>
          <p:nvPr/>
        </p:nvSpPr>
        <p:spPr>
          <a:xfrm>
            <a:off x="3571868" y="3214686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3214678" y="4429132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857224" y="1928802"/>
            <a:ext cx="2500330" cy="461665"/>
          </a:xfrm>
          <a:prstGeom prst="rect">
            <a:avLst/>
          </a:prstGeom>
          <a:solidFill>
            <a:srgbClr val="66FF99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كتبت الدرس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85720" y="3357562"/>
            <a:ext cx="3143272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الطّالبات حضرن مبكّرًا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85720" y="4572008"/>
            <a:ext cx="2786082" cy="46166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استمعنا إلى المذياع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98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 animBg="1"/>
      <p:bldP spid="7" grpId="0" build="p" animBg="1"/>
      <p:bldP spid="8" grpId="0" build="p" animBg="1"/>
      <p:bldP spid="9" grpId="0" build="p" animBg="1"/>
      <p:bldP spid="10" grpId="0" build="p" animBg="1"/>
      <p:bldP spid="11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28596" y="2714620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علامات بناء فعل الأمر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76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فعل الأمر على السّكون: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1857356" y="1714488"/>
            <a:ext cx="43577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itchFamily="34" charset="0"/>
                <a:cs typeface="Arial" pitchFamily="34" charset="0"/>
              </a:rPr>
              <a:t>- إذا لم يتصل به شيء .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5072066" y="2571744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نحو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357290" y="2786058"/>
            <a:ext cx="3143272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أتقن عملك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428728" y="4929198"/>
            <a:ext cx="292895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أطعن الله ورسوله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2071670" y="3857628"/>
            <a:ext cx="43577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- إذا اتصلت به نون النّسوة .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4929190" y="4643446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نحو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3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5" grpId="0" build="p" animBg="1"/>
      <p:bldP spid="6" grpId="0" build="p" animBg="1"/>
      <p:bldP spid="7" grpId="0" build="p"/>
      <p:bldP spid="8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סוג עץ">
  <a:themeElements>
    <a:clrScheme name="סוג עץ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סוג עץ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סוג עץ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TM03090434[[fn=סוג עץ]]</Template>
  <TotalTime>3120</TotalTime>
  <Words>874</Words>
  <Application>Microsoft Office PowerPoint</Application>
  <PresentationFormat>‫הצגה על המסך (4:3)</PresentationFormat>
  <Paragraphs>202</Paragraphs>
  <Slides>23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23</vt:i4>
      </vt:variant>
    </vt:vector>
  </HeadingPairs>
  <TitlesOfParts>
    <vt:vector size="31" baseType="lpstr">
      <vt:lpstr>Arial</vt:lpstr>
      <vt:lpstr>Calibri</vt:lpstr>
      <vt:lpstr>David</vt:lpstr>
      <vt:lpstr>Rockwell</vt:lpstr>
      <vt:lpstr>Rockwell Condensed</vt:lpstr>
      <vt:lpstr>Times New Roman</vt:lpstr>
      <vt:lpstr>Wingdings</vt:lpstr>
      <vt:lpstr>סוג עץ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Good</dc:creator>
  <cp:lastModifiedBy>user</cp:lastModifiedBy>
  <cp:revision>15</cp:revision>
  <dcterms:created xsi:type="dcterms:W3CDTF">2014-05-13T17:11:07Z</dcterms:created>
  <dcterms:modified xsi:type="dcterms:W3CDTF">2024-12-02T11:12:46Z</dcterms:modified>
</cp:coreProperties>
</file>